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0" r:id="rId2"/>
  </p:sldMasterIdLst>
  <p:notesMasterIdLst>
    <p:notesMasterId r:id="rId24"/>
  </p:notesMasterIdLst>
  <p:handoutMasterIdLst>
    <p:handoutMasterId r:id="rId25"/>
  </p:handoutMasterIdLst>
  <p:sldIdLst>
    <p:sldId id="256" r:id="rId3"/>
    <p:sldId id="261" r:id="rId4"/>
    <p:sldId id="269" r:id="rId5"/>
    <p:sldId id="257" r:id="rId6"/>
    <p:sldId id="267" r:id="rId7"/>
    <p:sldId id="264" r:id="rId8"/>
    <p:sldId id="265" r:id="rId9"/>
    <p:sldId id="271" r:id="rId10"/>
    <p:sldId id="272" r:id="rId11"/>
    <p:sldId id="273" r:id="rId12"/>
    <p:sldId id="277" r:id="rId13"/>
    <p:sldId id="274" r:id="rId14"/>
    <p:sldId id="275" r:id="rId15"/>
    <p:sldId id="276" r:id="rId16"/>
    <p:sldId id="266" r:id="rId17"/>
    <p:sldId id="270" r:id="rId18"/>
    <p:sldId id="260" r:id="rId19"/>
    <p:sldId id="278" r:id="rId20"/>
    <p:sldId id="279" r:id="rId21"/>
    <p:sldId id="280" r:id="rId22"/>
    <p:sldId id="281" r:id="rId2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6" roundtripDataSignature="AMtx7mjJitBZDjaHcsl5Jrn69Is+RgHeT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3864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customschemas.google.com/relationships/presentationmetadata" Target="metadata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B76519-7D60-42C7-B82F-7E5F8C35DC04}" type="datetimeFigureOut">
              <a:rPr lang="en-US" smtClean="0"/>
              <a:t>7/6/2026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40335A-E7A7-4AC6-8328-A12F44174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9619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866538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104588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238761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014635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230725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230311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181177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588106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0225584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490320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295246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273923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2627d17cbe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g2627d17cbe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1279138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9340841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183269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963437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805139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411194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892112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489649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622383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04858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userDrawn="1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7"/>
          <p:cNvSpPr txBox="1">
            <a:spLocks noGrp="1"/>
          </p:cNvSpPr>
          <p:nvPr>
            <p:ph type="sldNum" idx="12"/>
          </p:nvPr>
        </p:nvSpPr>
        <p:spPr>
          <a:xfrm>
            <a:off x="11481074" y="6411898"/>
            <a:ext cx="62034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4" name="Google Shape;85;p1">
            <a:extLst>
              <a:ext uri="{FF2B5EF4-FFF2-40B4-BE49-F238E27FC236}">
                <a16:creationId xmlns="" xmlns:a16="http://schemas.microsoft.com/office/drawing/2014/main" id="{C945443F-20D0-D337-5054-07289CFD94A6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10108734" y="6411897"/>
            <a:ext cx="1027199" cy="365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27ED639D-A84F-5666-DA88-EF7622DDCE1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r="34562"/>
          <a:stretch/>
        </p:blipFill>
        <p:spPr>
          <a:xfrm>
            <a:off x="5310231" y="6267025"/>
            <a:ext cx="1191237" cy="509998"/>
          </a:xfrm>
          <a:prstGeom prst="rect">
            <a:avLst/>
          </a:prstGeom>
        </p:spPr>
      </p:pic>
      <p:sp>
        <p:nvSpPr>
          <p:cNvPr id="2" name="AutoShape 2" descr="AP-S/URSI 2026 Logo"/>
          <p:cNvSpPr>
            <a:spLocks noChangeAspect="1" noChangeArrowheads="1"/>
          </p:cNvSpPr>
          <p:nvPr userDrawn="1"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8" name="Picture 4" descr="AP-S/URSI 2026 | WIPL-D"/>
          <p:cNvPicPr>
            <a:picLocks noChangeAspect="1" noChangeArrowheads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42" t="6055" r="5258" b="6456"/>
          <a:stretch/>
        </p:blipFill>
        <p:spPr bwMode="auto">
          <a:xfrm>
            <a:off x="340965" y="6218040"/>
            <a:ext cx="597292" cy="593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EAC6C92-DB0F-8D5D-4B1F-3091787C66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6D82FC61-6B66-CDEB-F5AA-D503960D83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B77137D-87C5-BD58-2784-2FF16115E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E6D75-6C05-4C00-81A5-04F39422D059}" type="datetimeFigureOut">
              <a:rPr lang="en-US" smtClean="0"/>
              <a:t>7/6/2026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3A79CA8-30CC-6831-A127-27E5DF741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E692FC7-C82F-449C-5088-BF74DE86B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20F9C-C69C-4C48-8E67-D99BEF357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32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DBC911F-6B8C-83A4-5968-2C414CBD0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5A1C081-8E57-AC53-1220-A32523AC45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33A9EDC-A162-CB94-56F9-5551C3873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E6D75-6C05-4C00-81A5-04F39422D059}" type="datetimeFigureOut">
              <a:rPr lang="en-US" smtClean="0"/>
              <a:t>7/6/2026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6EC5C90-F815-6250-C675-247E36023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C13ABAE-6C4B-7141-A34F-1CABF76B5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20F9C-C69C-4C48-8E67-D99BEF357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1669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89C3560-BC0D-1DC6-CB3A-1906C99AD2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7DA8D11D-21C5-5853-1725-6CA2188E11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ACC46B4-5489-052B-8BBA-24DFDFDB1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E6D75-6C05-4C00-81A5-04F39422D059}" type="datetimeFigureOut">
              <a:rPr lang="en-US" smtClean="0"/>
              <a:t>7/6/2026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39FB9E4-660E-4A9C-BC4E-10044B2AF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3E6CDC8-5C18-9EBE-1FFB-0B54D4D4B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20F9C-C69C-4C48-8E67-D99BEF357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7714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011E2A0-8CFA-380C-7EC1-988B9D63D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07B48EC-20F6-566D-E677-C4DD15A5CE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807CFE6A-9AC2-53E6-5E22-CF86551309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6F283A80-86FF-F7D9-DFA5-EFA5916C0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E6D75-6C05-4C00-81A5-04F39422D059}" type="datetimeFigureOut">
              <a:rPr lang="en-US" smtClean="0"/>
              <a:t>7/6/2026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F0A2978C-756D-ADCF-8C9E-CE4B51898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5157791E-097B-6806-8450-F2A50228B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20F9C-C69C-4C48-8E67-D99BEF357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1622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2E5EF65-1EAC-967F-E0A6-E23D4DDBBB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F6CD1340-6C35-9350-1254-B45BEB5544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67D5F62C-39CE-F5B9-D13F-C13569FE17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91872F6C-9457-4BCF-FEFB-AB3D1BDB95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393C0B38-1B25-CDF7-FCEF-CD8A40AF2D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4C7F0798-77D3-41AC-A9BB-6AC757255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E6D75-6C05-4C00-81A5-04F39422D059}" type="datetimeFigureOut">
              <a:rPr lang="en-US" smtClean="0"/>
              <a:t>7/6/2026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B8F96B6F-DBAA-4729-E644-132550441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B620C47C-6214-384D-6909-584906C4F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20F9C-C69C-4C48-8E67-D99BEF357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151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2790827-70BD-C09A-65C3-E669567D46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F112DC65-B112-FFF4-A02C-EB35AEAE9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E6D75-6C05-4C00-81A5-04F39422D059}" type="datetimeFigureOut">
              <a:rPr lang="en-US" smtClean="0"/>
              <a:t>7/6/2026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E1EC763E-6E27-876E-DC77-EF9FBADD9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F1E77EEA-4FC9-42B7-252B-52943E804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20F9C-C69C-4C48-8E67-D99BEF357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9846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8E5FF007-804C-E30B-7803-22014DB4B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E6D75-6C05-4C00-81A5-04F39422D059}" type="datetimeFigureOut">
              <a:rPr lang="en-US" smtClean="0"/>
              <a:t>7/6/2026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A117E287-7E1C-40A9-4759-472B98820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D10D4FAA-A215-DDBE-C05C-F38688B64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20F9C-C69C-4C48-8E67-D99BEF357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337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C712ECB-090F-3607-089E-0DB86E53A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353EECB-0F35-D7E7-6E40-F0922C2B0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6335F34A-1B8F-A1C5-51AD-5D01832D6D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F47F0703-7A42-BD86-C06D-0822828C3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E6D75-6C05-4C00-81A5-04F39422D059}" type="datetimeFigureOut">
              <a:rPr lang="en-US" smtClean="0"/>
              <a:t>7/6/2026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593CA88C-9284-984D-6DF6-63EEDCA02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4D7346C3-1BF6-0EDB-F78A-599C33CFD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20F9C-C69C-4C48-8E67-D99BEF357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7975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9561914-E487-0284-983F-546E6AF8B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74DF7933-AEEE-2D59-8D15-AB0007D073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87CFBEF8-E92D-29F8-8FA9-F6A109B211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66BCB90-0505-2D09-FBDD-B59BCD1DF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E6D75-6C05-4C00-81A5-04F39422D059}" type="datetimeFigureOut">
              <a:rPr lang="en-US" smtClean="0"/>
              <a:t>7/6/2026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DD7ACF2D-7CDA-CA41-6902-CB007CBC2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BAC3C4B5-791D-5401-9D46-0444D84DD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20F9C-C69C-4C48-8E67-D99BEF357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5603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75FAC52-85ED-D0E6-026B-B116C8CB3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07B9CD65-09CD-9589-806C-8480CA064A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EDC5DE8-8BFB-88A9-8DB0-E0B74CFBF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E6D75-6C05-4C00-81A5-04F39422D059}" type="datetimeFigureOut">
              <a:rPr lang="en-US" smtClean="0"/>
              <a:t>7/6/2026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AB89FBC-FE7C-4125-079F-E3F000B83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F2B9DED-A3E9-0E81-E0E1-1BCDD103E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20F9C-C69C-4C48-8E67-D99BEF357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667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D8693F57-00D2-500D-57CB-229B1C3E32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4BDA77A1-3B9C-02C4-3157-B68FE1EACE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FEC96FA-D4B2-5EBA-8059-9DE773F78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E6D75-6C05-4C00-81A5-04F39422D059}" type="datetimeFigureOut">
              <a:rPr lang="en-US" smtClean="0"/>
              <a:t>7/6/2026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5CDE38F-4589-2AE9-4872-6858C5F77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55FBBD6-758F-89FE-464D-80847E821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20F9C-C69C-4C48-8E67-D99BEF357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60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0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1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1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1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1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5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7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6" r:id="rId6"/>
    <p:sldLayoutId id="2147483657" r:id="rId7"/>
    <p:sldLayoutId id="2147483658" r:id="rId8"/>
    <p:sldLayoutId id="2147483659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CD469153-59EA-420B-EF2D-A75FE2A77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071BA456-0533-91F6-E957-72991ABDC3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6D92E1F-9CDD-A134-559B-B8896ADB73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9E6D75-6C05-4C00-81A5-04F39422D059}" type="datetimeFigureOut">
              <a:rPr lang="en-US" smtClean="0"/>
              <a:t>7/6/2026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19CF6EB-E5B3-F78C-2572-31361A5130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47715E4-E665-4465-413F-C0FE52B834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220F9C-C69C-4C48-8E67-D99BEF357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636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noFill/>
          <a:ln w="28575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242885" y="1603261"/>
            <a:ext cx="11163298" cy="45882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R="0" lvl="0" algn="l" rtl="0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  <a:buClr>
                <a:schemeClr val="dk1"/>
              </a:buClr>
              <a:buSzPts val="2200"/>
              <a:buFont typeface="Noto Sans Symbols"/>
              <a:buChar char="❑"/>
            </a:pPr>
            <a:r>
              <a:rPr lang="en-US" sz="22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Chapter Officers: </a:t>
            </a:r>
            <a:r>
              <a:rPr lang="en-US" sz="2200" b="1" i="0" u="none" strike="noStrike" cap="none" dirty="0">
                <a:solidFill>
                  <a:srgbClr val="2F549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Chair/Co-Chair: Name</a:t>
            </a:r>
            <a:r>
              <a:rPr lang="en-US" sz="22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                          </a:t>
            </a:r>
            <a:r>
              <a:rPr lang="en-US" sz="2200" b="1" i="0" u="none" strike="noStrike" cap="none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Vice-Chair</a:t>
            </a:r>
            <a:r>
              <a:rPr lang="en-US" sz="2200" b="1" i="0" u="none" strike="noStrike" cap="none" dirty="0">
                <a:solidFill>
                  <a:srgbClr val="833C0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r>
              <a:rPr lang="en-US" sz="2200" b="1" i="0" u="none" strike="noStrike" cap="none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Name</a:t>
            </a:r>
            <a:endParaRPr sz="2200" b="1" i="0" u="none" strike="noStrike" cap="none" dirty="0">
              <a:solidFill>
                <a:srgbClr val="0070C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R="0" lvl="0" algn="l" rtl="0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2200" b="1" dirty="0">
                <a:solidFill>
                  <a:srgbClr val="54813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                  </a:t>
            </a:r>
            <a:r>
              <a:rPr lang="en-US" sz="2200" b="1" dirty="0">
                <a:solidFill>
                  <a:srgbClr val="2F549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Secretary: Name				             </a:t>
            </a:r>
            <a:r>
              <a:rPr lang="en-US" sz="22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Treasurer</a:t>
            </a:r>
            <a:r>
              <a:rPr lang="en-US" sz="2200" b="1" dirty="0">
                <a:solidFill>
                  <a:srgbClr val="54813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r>
              <a:rPr lang="en-US" sz="2200" b="1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Name</a:t>
            </a:r>
          </a:p>
          <a:p>
            <a:pPr marL="0" marR="0" lvl="0" indent="0" algn="l" rtl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Faculty Advisor (For Student Branch Chapter): </a:t>
            </a:r>
            <a:r>
              <a:rPr lang="en-US" sz="1800" b="1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Name</a:t>
            </a:r>
            <a:endParaRPr sz="1800" b="1" dirty="0">
              <a:solidFill>
                <a:srgbClr val="0070C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Noto Sans Symbols"/>
              <a:buChar char="❑"/>
            </a:pPr>
            <a:r>
              <a:rPr lang="en-US" sz="22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Current member strength of your chapter: </a:t>
            </a:r>
            <a:endParaRPr sz="22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Noto Sans Symbols"/>
              <a:buChar char="❑"/>
            </a:pPr>
            <a:r>
              <a:rPr lang="en-US" sz="22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Membership </a:t>
            </a:r>
            <a:r>
              <a:rPr lang="en-US" sz="22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strength at the end of </a:t>
            </a:r>
            <a:r>
              <a:rPr lang="en-US" sz="22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2025:</a:t>
            </a:r>
          </a:p>
          <a:p>
            <a:pPr marL="285750" indent="-285750">
              <a:buClr>
                <a:schemeClr val="dk1"/>
              </a:buClr>
              <a:buSzPts val="2200"/>
              <a:buFont typeface="Noto Sans Symbols"/>
              <a:buChar char="❑"/>
            </a:pPr>
            <a:r>
              <a:rPr lang="en-US" sz="22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Membership </a:t>
            </a:r>
            <a:r>
              <a:rPr lang="en-US" sz="22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projection at </a:t>
            </a:r>
            <a:r>
              <a:rPr lang="en-US" sz="22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end of </a:t>
            </a:r>
            <a:r>
              <a:rPr lang="en-US" sz="22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2026:</a:t>
            </a:r>
            <a:endParaRPr lang="en-US" sz="22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Noto Sans Symbols"/>
              <a:buChar char="❑"/>
            </a:pPr>
            <a:r>
              <a:rPr lang="en-US" sz="22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Total number of events organized from </a:t>
            </a:r>
            <a:r>
              <a:rPr lang="en-US" sz="22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Jan 2026 </a:t>
            </a:r>
            <a:r>
              <a:rPr lang="en-US" sz="22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 till date (</a:t>
            </a:r>
            <a:r>
              <a:rPr lang="en-US" sz="22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June 2026): </a:t>
            </a:r>
            <a:r>
              <a:rPr lang="en-US" sz="22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A+B+C: Total Events</a:t>
            </a:r>
            <a:endParaRPr sz="22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657600" marR="0" lvl="7" indent="-457200" algn="l" rtl="0">
              <a:spcAft>
                <a:spcPts val="600"/>
              </a:spcAft>
              <a:buClr>
                <a:srgbClr val="C55A11"/>
              </a:buClr>
              <a:buSzPts val="2200"/>
              <a:buFont typeface="+mj-lt"/>
              <a:buAutoNum type="alphaUcPeriod"/>
            </a:pPr>
            <a:r>
              <a:rPr lang="en-US" sz="2200" b="1" i="0" u="none" strike="noStrike" cap="none" dirty="0">
                <a:solidFill>
                  <a:srgbClr val="C55A1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Number of Technical activities: (A)</a:t>
            </a:r>
            <a:endParaRPr sz="2200" b="1" i="0" u="none" strike="noStrike" cap="none" dirty="0">
              <a:solidFill>
                <a:srgbClr val="C55A1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657600" marR="0" lvl="7" indent="-457200" algn="l" rtl="0">
              <a:spcAft>
                <a:spcPts val="600"/>
              </a:spcAft>
              <a:buClr>
                <a:srgbClr val="C55A11"/>
              </a:buClr>
              <a:buSzPts val="2200"/>
              <a:buFont typeface="+mj-lt"/>
              <a:buAutoNum type="alphaUcPeriod"/>
            </a:pPr>
            <a:r>
              <a:rPr lang="en-US" sz="2200" b="1" i="0" u="none" strike="noStrike" cap="none" dirty="0">
                <a:solidFill>
                  <a:srgbClr val="C55A1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Number of Officer’s meet, Social Events: (B)</a:t>
            </a:r>
            <a:endParaRPr sz="2200" b="1" i="0" u="none" strike="noStrike" cap="none" dirty="0">
              <a:solidFill>
                <a:srgbClr val="C55A1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657600" marR="0" lvl="7" indent="-457200" algn="l" rtl="0">
              <a:spcAft>
                <a:spcPts val="600"/>
              </a:spcAft>
              <a:buClr>
                <a:srgbClr val="C55A11"/>
              </a:buClr>
              <a:buSzPts val="2200"/>
              <a:buFont typeface="+mj-lt"/>
              <a:buAutoNum type="alphaUcPeriod"/>
            </a:pPr>
            <a:r>
              <a:rPr lang="en-US" sz="2200" b="1" i="0" u="none" strike="noStrike" cap="none" dirty="0">
                <a:solidFill>
                  <a:srgbClr val="C55A1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Number of Outreach activities: (C) </a:t>
            </a:r>
            <a:endParaRPr sz="2200" b="1" i="0" u="none" strike="noStrike" cap="none" dirty="0">
              <a:solidFill>
                <a:srgbClr val="C55A1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90" name="Google Shape;90;p1"/>
          <p:cNvCxnSpPr/>
          <p:nvPr/>
        </p:nvCxnSpPr>
        <p:spPr>
          <a:xfrm>
            <a:off x="-1" y="6172258"/>
            <a:ext cx="12192000" cy="0"/>
          </a:xfrm>
          <a:prstGeom prst="straightConnector1">
            <a:avLst/>
          </a:prstGeom>
          <a:noFill/>
          <a:ln w="444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1" name="Google Shape;91;p1"/>
          <p:cNvSpPr txBox="1"/>
          <p:nvPr/>
        </p:nvSpPr>
        <p:spPr>
          <a:xfrm>
            <a:off x="11366367" y="6286983"/>
            <a:ext cx="68580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Page 1</a:t>
            </a:r>
            <a:endParaRPr sz="14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0" y="-70487"/>
            <a:ext cx="12115798" cy="1538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dirty="0">
                <a:solidFill>
                  <a:srgbClr val="54813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“</a:t>
            </a:r>
            <a:r>
              <a:rPr lang="en-US" sz="2800" b="1" dirty="0">
                <a:solidFill>
                  <a:srgbClr val="54813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YOUR CHAPTER NAME” (OU#)</a:t>
            </a:r>
            <a:r>
              <a:rPr lang="en-US" sz="28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BF9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YOUR SECTION </a:t>
            </a:r>
            <a:r>
              <a:rPr lang="en-US" sz="2800" b="1" dirty="0" smtClean="0">
                <a:solidFill>
                  <a:srgbClr val="BF9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NAME &amp; CHAPTER WEBSITE</a:t>
            </a:r>
          </a:p>
          <a:p>
            <a:pPr algn="ctr"/>
            <a:r>
              <a:rPr lang="en-US" sz="2000" b="1" dirty="0" smtClean="0">
                <a:solidFill>
                  <a:srgbClr val="2E75B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IEEE REGION #,</a:t>
            </a:r>
            <a:r>
              <a:rPr lang="en-US" sz="20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lang="en-US" sz="2000" b="1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NAME OF YOUR </a:t>
            </a:r>
            <a:r>
              <a:rPr lang="en-US" sz="2000" b="1" dirty="0" smtClean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COUNTRY</a:t>
            </a:r>
          </a:p>
          <a:p>
            <a:pPr algn="ctr"/>
            <a:r>
              <a:rPr lang="en-US" sz="1600" dirty="0">
                <a:solidFill>
                  <a:srgbClr val="0033CC"/>
                </a:solidFill>
              </a:rPr>
              <a:t>2026 IEEE </a:t>
            </a:r>
            <a:r>
              <a:rPr lang="en-US" sz="1600" dirty="0" smtClean="0">
                <a:solidFill>
                  <a:srgbClr val="0033CC"/>
                </a:solidFill>
              </a:rPr>
              <a:t>Int. Symposium on AP-S </a:t>
            </a:r>
            <a:r>
              <a:rPr lang="en-US" sz="1600" dirty="0">
                <a:solidFill>
                  <a:srgbClr val="0033CC"/>
                </a:solidFill>
              </a:rPr>
              <a:t>and USNC-URSI Radio Science </a:t>
            </a:r>
            <a:r>
              <a:rPr lang="en-US" sz="1600" dirty="0" smtClean="0">
                <a:solidFill>
                  <a:srgbClr val="0033CC"/>
                </a:solidFill>
              </a:rPr>
              <a:t>Meeting, Detroit</a:t>
            </a:r>
            <a:r>
              <a:rPr lang="en-US" sz="1600" dirty="0">
                <a:solidFill>
                  <a:srgbClr val="0033CC"/>
                </a:solidFill>
              </a:rPr>
              <a:t>, Michigan, </a:t>
            </a:r>
            <a:r>
              <a:rPr lang="en-US" sz="1600" dirty="0" smtClean="0">
                <a:solidFill>
                  <a:srgbClr val="0033CC"/>
                </a:solidFill>
              </a:rPr>
              <a:t>USA, </a:t>
            </a:r>
            <a:r>
              <a:rPr lang="en-US" sz="1600" dirty="0" smtClean="0">
                <a:solidFill>
                  <a:srgbClr val="0033CC"/>
                </a:solidFill>
              </a:rPr>
              <a:t>July </a:t>
            </a:r>
            <a:r>
              <a:rPr lang="en-US" sz="1600" dirty="0" smtClean="0">
                <a:solidFill>
                  <a:srgbClr val="0033CC"/>
                </a:solidFill>
              </a:rPr>
              <a:t>13, 2026</a:t>
            </a:r>
            <a:endParaRPr lang="en-US" sz="1600" b="1" dirty="0" smtClean="0">
              <a:solidFill>
                <a:srgbClr val="0033C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4" name="Google Shape;94;p1"/>
          <p:cNvSpPr/>
          <p:nvPr/>
        </p:nvSpPr>
        <p:spPr>
          <a:xfrm rot="10800000" flipH="1">
            <a:off x="242885" y="1581342"/>
            <a:ext cx="11872913" cy="45719"/>
          </a:xfrm>
          <a:prstGeom prst="rect">
            <a:avLst/>
          </a:prstGeom>
          <a:solidFill>
            <a:srgbClr val="548135"/>
          </a:solidFill>
          <a:ln w="12700" cap="flat" cmpd="sng">
            <a:solidFill>
              <a:srgbClr val="F4B08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noFill/>
          <a:ln w="28575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04" name="Google Shape;104;p2"/>
          <p:cNvCxnSpPr/>
          <p:nvPr/>
        </p:nvCxnSpPr>
        <p:spPr>
          <a:xfrm>
            <a:off x="-1" y="6106691"/>
            <a:ext cx="12192000" cy="0"/>
          </a:xfrm>
          <a:prstGeom prst="straightConnector1">
            <a:avLst/>
          </a:prstGeom>
          <a:noFill/>
          <a:ln w="444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5" name="Google Shape;105;p2"/>
          <p:cNvSpPr txBox="1"/>
          <p:nvPr/>
        </p:nvSpPr>
        <p:spPr>
          <a:xfrm>
            <a:off x="11287125" y="6369663"/>
            <a:ext cx="815228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Page </a:t>
            </a:r>
            <a:r>
              <a:rPr lang="en-US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10</a:t>
            </a:r>
            <a:endParaRPr sz="14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6" name="Google Shape;106;p2"/>
          <p:cNvSpPr/>
          <p:nvPr/>
        </p:nvSpPr>
        <p:spPr>
          <a:xfrm>
            <a:off x="352423" y="925597"/>
            <a:ext cx="5453096" cy="2501875"/>
          </a:xfrm>
          <a:prstGeom prst="rect">
            <a:avLst/>
          </a:prstGeom>
          <a:noFill/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EVENT 1-Photo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2"/>
          <p:cNvSpPr/>
          <p:nvPr/>
        </p:nvSpPr>
        <p:spPr>
          <a:xfrm>
            <a:off x="352423" y="3560329"/>
            <a:ext cx="5453095" cy="2372073"/>
          </a:xfrm>
          <a:prstGeom prst="rect">
            <a:avLst/>
          </a:prstGeom>
          <a:noFill/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EVENT-2 Photo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2"/>
          <p:cNvSpPr txBox="1"/>
          <p:nvPr/>
        </p:nvSpPr>
        <p:spPr>
          <a:xfrm>
            <a:off x="352422" y="103600"/>
            <a:ext cx="11326121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US" sz="36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IEEE AP-S STEM Activities </a:t>
            </a:r>
            <a:r>
              <a:rPr lang="en-US" sz="36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lang="en-US" sz="36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Jan 2026 </a:t>
            </a:r>
            <a:r>
              <a:rPr lang="en-US" sz="36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 June </a:t>
            </a:r>
            <a:r>
              <a:rPr lang="en-US" sz="36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2026</a:t>
            </a:r>
            <a:r>
              <a:rPr lang="en-US" sz="36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endParaRPr lang="en-US" sz="36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9" name="Google Shape;109;p2"/>
          <p:cNvSpPr/>
          <p:nvPr/>
        </p:nvSpPr>
        <p:spPr>
          <a:xfrm>
            <a:off x="5873026" y="925597"/>
            <a:ext cx="6099899" cy="2501876"/>
          </a:xfrm>
          <a:prstGeom prst="rect">
            <a:avLst/>
          </a:prstGeom>
          <a:solidFill>
            <a:srgbClr val="E1EFD8"/>
          </a:solidFill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Topic: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Venue: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Number of participants: Total (including Students &amp; Staff, Other)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2"/>
          <p:cNvSpPr/>
          <p:nvPr/>
        </p:nvSpPr>
        <p:spPr>
          <a:xfrm>
            <a:off x="5922121" y="3560328"/>
            <a:ext cx="6050804" cy="2328677"/>
          </a:xfrm>
          <a:prstGeom prst="rect">
            <a:avLst/>
          </a:prstGeom>
          <a:solidFill>
            <a:srgbClr val="E1EFD8"/>
          </a:solidFill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Topic: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Venue: 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endParaRPr lang="en-US"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Number of participants: Total (including Students &amp; Staff, Other)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2"/>
          <p:cNvSpPr/>
          <p:nvPr/>
        </p:nvSpPr>
        <p:spPr>
          <a:xfrm rot="10800000" flipH="1">
            <a:off x="100012" y="816361"/>
            <a:ext cx="11872913" cy="45719"/>
          </a:xfrm>
          <a:prstGeom prst="rect">
            <a:avLst/>
          </a:prstGeom>
          <a:solidFill>
            <a:srgbClr val="548135"/>
          </a:solidFill>
          <a:ln w="12700" cap="flat" cmpd="sng">
            <a:solidFill>
              <a:srgbClr val="F4B08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00364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noFill/>
          <a:ln w="28575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04" name="Google Shape;104;p2"/>
          <p:cNvCxnSpPr/>
          <p:nvPr/>
        </p:nvCxnSpPr>
        <p:spPr>
          <a:xfrm>
            <a:off x="-1" y="6106691"/>
            <a:ext cx="12192000" cy="0"/>
          </a:xfrm>
          <a:prstGeom prst="straightConnector1">
            <a:avLst/>
          </a:prstGeom>
          <a:noFill/>
          <a:ln w="444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5" name="Google Shape;105;p2"/>
          <p:cNvSpPr txBox="1"/>
          <p:nvPr/>
        </p:nvSpPr>
        <p:spPr>
          <a:xfrm>
            <a:off x="11287124" y="6369663"/>
            <a:ext cx="824193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Page </a:t>
            </a:r>
            <a:r>
              <a:rPr lang="en-US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11</a:t>
            </a:r>
            <a:endParaRPr sz="14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6" name="Google Shape;106;p2"/>
          <p:cNvSpPr/>
          <p:nvPr/>
        </p:nvSpPr>
        <p:spPr>
          <a:xfrm>
            <a:off x="352423" y="925597"/>
            <a:ext cx="5453096" cy="2501875"/>
          </a:xfrm>
          <a:prstGeom prst="rect">
            <a:avLst/>
          </a:prstGeom>
          <a:noFill/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EVENT 1-Photo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2"/>
          <p:cNvSpPr/>
          <p:nvPr/>
        </p:nvSpPr>
        <p:spPr>
          <a:xfrm>
            <a:off x="352423" y="3560329"/>
            <a:ext cx="5453095" cy="2372073"/>
          </a:xfrm>
          <a:prstGeom prst="rect">
            <a:avLst/>
          </a:prstGeom>
          <a:noFill/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EVENT-2 Photo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2"/>
          <p:cNvSpPr txBox="1"/>
          <p:nvPr/>
        </p:nvSpPr>
        <p:spPr>
          <a:xfrm>
            <a:off x="352422" y="103600"/>
            <a:ext cx="11326121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US" sz="36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IEEE Humanitarian Activities </a:t>
            </a:r>
            <a:r>
              <a:rPr lang="en-US" sz="36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lang="en-US" sz="36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Jan 2026 </a:t>
            </a:r>
            <a:r>
              <a:rPr lang="en-US" sz="36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 June </a:t>
            </a:r>
            <a:r>
              <a:rPr lang="en-US" sz="36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2026</a:t>
            </a:r>
            <a:r>
              <a:rPr lang="en-US" sz="36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endParaRPr lang="en-US" sz="36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9" name="Google Shape;109;p2"/>
          <p:cNvSpPr/>
          <p:nvPr/>
        </p:nvSpPr>
        <p:spPr>
          <a:xfrm>
            <a:off x="5873026" y="925597"/>
            <a:ext cx="6099899" cy="2501876"/>
          </a:xfrm>
          <a:prstGeom prst="rect">
            <a:avLst/>
          </a:prstGeom>
          <a:solidFill>
            <a:srgbClr val="E1EFD8"/>
          </a:solidFill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Topic: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Venue: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Number of participants: Total (including Students &amp; Staff, Other)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2"/>
          <p:cNvSpPr/>
          <p:nvPr/>
        </p:nvSpPr>
        <p:spPr>
          <a:xfrm>
            <a:off x="5922121" y="3560328"/>
            <a:ext cx="6050804" cy="2328677"/>
          </a:xfrm>
          <a:prstGeom prst="rect">
            <a:avLst/>
          </a:prstGeom>
          <a:solidFill>
            <a:srgbClr val="E1EFD8"/>
          </a:solidFill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Topic: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Venue: 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endParaRPr lang="en-US"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Number of participants: Total (including Students &amp; Staff, Other)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2"/>
          <p:cNvSpPr/>
          <p:nvPr/>
        </p:nvSpPr>
        <p:spPr>
          <a:xfrm rot="10800000" flipH="1">
            <a:off x="100012" y="816361"/>
            <a:ext cx="11872913" cy="45719"/>
          </a:xfrm>
          <a:prstGeom prst="rect">
            <a:avLst/>
          </a:prstGeom>
          <a:solidFill>
            <a:srgbClr val="548135"/>
          </a:solidFill>
          <a:ln w="12700" cap="flat" cmpd="sng">
            <a:solidFill>
              <a:srgbClr val="F4B08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640938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noFill/>
          <a:ln w="28575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04" name="Google Shape;104;p2"/>
          <p:cNvCxnSpPr/>
          <p:nvPr/>
        </p:nvCxnSpPr>
        <p:spPr>
          <a:xfrm>
            <a:off x="-1" y="6106691"/>
            <a:ext cx="12192000" cy="0"/>
          </a:xfrm>
          <a:prstGeom prst="straightConnector1">
            <a:avLst/>
          </a:prstGeom>
          <a:noFill/>
          <a:ln w="444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5" name="Google Shape;105;p2"/>
          <p:cNvSpPr txBox="1"/>
          <p:nvPr/>
        </p:nvSpPr>
        <p:spPr>
          <a:xfrm>
            <a:off x="11287125" y="6369663"/>
            <a:ext cx="904874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Page </a:t>
            </a:r>
            <a:r>
              <a:rPr lang="en-US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12</a:t>
            </a:r>
            <a:endParaRPr sz="14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6" name="Google Shape;106;p2"/>
          <p:cNvSpPr/>
          <p:nvPr/>
        </p:nvSpPr>
        <p:spPr>
          <a:xfrm>
            <a:off x="352423" y="925597"/>
            <a:ext cx="5453096" cy="2501875"/>
          </a:xfrm>
          <a:prstGeom prst="rect">
            <a:avLst/>
          </a:prstGeom>
          <a:noFill/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EVENT 1-Photo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2"/>
          <p:cNvSpPr/>
          <p:nvPr/>
        </p:nvSpPr>
        <p:spPr>
          <a:xfrm>
            <a:off x="352423" y="3560329"/>
            <a:ext cx="5453095" cy="2372073"/>
          </a:xfrm>
          <a:prstGeom prst="rect">
            <a:avLst/>
          </a:prstGeom>
          <a:noFill/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EVENT-2 Photo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2"/>
          <p:cNvSpPr txBox="1"/>
          <p:nvPr/>
        </p:nvSpPr>
        <p:spPr>
          <a:xfrm>
            <a:off x="100012" y="103600"/>
            <a:ext cx="12091987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US" sz="34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AP-S SIGHT Project Activities (if any </a:t>
            </a:r>
            <a:r>
              <a:rPr lang="en-US" sz="34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lang="en-US" sz="34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Jan 2026 to </a:t>
            </a:r>
            <a:r>
              <a:rPr lang="en-US" sz="34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June </a:t>
            </a:r>
            <a:r>
              <a:rPr lang="en-US" sz="34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2026</a:t>
            </a:r>
            <a:r>
              <a:rPr lang="en-US" sz="34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endParaRPr lang="en-US" sz="34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9" name="Google Shape;109;p2"/>
          <p:cNvSpPr/>
          <p:nvPr/>
        </p:nvSpPr>
        <p:spPr>
          <a:xfrm>
            <a:off x="5873026" y="925597"/>
            <a:ext cx="6099899" cy="2501876"/>
          </a:xfrm>
          <a:prstGeom prst="rect">
            <a:avLst/>
          </a:prstGeom>
          <a:solidFill>
            <a:srgbClr val="E1EFD8"/>
          </a:solidFill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Topic: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Venue: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Number of participants: Total (including Students &amp; Staff, Other)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2"/>
          <p:cNvSpPr/>
          <p:nvPr/>
        </p:nvSpPr>
        <p:spPr>
          <a:xfrm>
            <a:off x="5922121" y="3560328"/>
            <a:ext cx="6050804" cy="2328677"/>
          </a:xfrm>
          <a:prstGeom prst="rect">
            <a:avLst/>
          </a:prstGeom>
          <a:solidFill>
            <a:srgbClr val="E1EFD8"/>
          </a:solidFill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Topic: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Venue: 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endParaRPr lang="en-US"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Number of participants: Total (including Students &amp; Staff, Other)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2"/>
          <p:cNvSpPr/>
          <p:nvPr/>
        </p:nvSpPr>
        <p:spPr>
          <a:xfrm rot="10800000" flipH="1">
            <a:off x="100012" y="816361"/>
            <a:ext cx="11872913" cy="45719"/>
          </a:xfrm>
          <a:prstGeom prst="rect">
            <a:avLst/>
          </a:prstGeom>
          <a:solidFill>
            <a:srgbClr val="548135"/>
          </a:solidFill>
          <a:ln w="12700" cap="flat" cmpd="sng">
            <a:solidFill>
              <a:srgbClr val="F4B08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279025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noFill/>
          <a:ln w="28575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04" name="Google Shape;104;p2"/>
          <p:cNvCxnSpPr/>
          <p:nvPr/>
        </p:nvCxnSpPr>
        <p:spPr>
          <a:xfrm>
            <a:off x="-1" y="6106691"/>
            <a:ext cx="12192000" cy="0"/>
          </a:xfrm>
          <a:prstGeom prst="straightConnector1">
            <a:avLst/>
          </a:prstGeom>
          <a:noFill/>
          <a:ln w="444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5" name="Google Shape;105;p2"/>
          <p:cNvSpPr txBox="1"/>
          <p:nvPr/>
        </p:nvSpPr>
        <p:spPr>
          <a:xfrm>
            <a:off x="11287124" y="6334820"/>
            <a:ext cx="806263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Page </a:t>
            </a:r>
            <a:r>
              <a:rPr lang="en-US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13</a:t>
            </a:r>
            <a:endParaRPr sz="14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6" name="Google Shape;106;p2"/>
          <p:cNvSpPr/>
          <p:nvPr/>
        </p:nvSpPr>
        <p:spPr>
          <a:xfrm>
            <a:off x="352423" y="925597"/>
            <a:ext cx="5453096" cy="2501875"/>
          </a:xfrm>
          <a:prstGeom prst="rect">
            <a:avLst/>
          </a:prstGeom>
          <a:noFill/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EVENT 1-Photo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2"/>
          <p:cNvSpPr/>
          <p:nvPr/>
        </p:nvSpPr>
        <p:spPr>
          <a:xfrm>
            <a:off x="352423" y="3560329"/>
            <a:ext cx="5453095" cy="2372073"/>
          </a:xfrm>
          <a:prstGeom prst="rect">
            <a:avLst/>
          </a:prstGeom>
          <a:noFill/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EVENT-2 Photo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2"/>
          <p:cNvSpPr txBox="1"/>
          <p:nvPr/>
        </p:nvSpPr>
        <p:spPr>
          <a:xfrm>
            <a:off x="0" y="103600"/>
            <a:ext cx="12191999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US" sz="34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AP-S COPE Project Activities (if any </a:t>
            </a:r>
            <a:r>
              <a:rPr lang="en-US" sz="34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lang="en-US" sz="34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Jan 2026 </a:t>
            </a:r>
            <a:r>
              <a:rPr lang="en-US" sz="34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 June </a:t>
            </a:r>
            <a:r>
              <a:rPr lang="en-US" sz="34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2026</a:t>
            </a:r>
            <a:r>
              <a:rPr lang="en-US" sz="34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endParaRPr lang="en-US" sz="34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9" name="Google Shape;109;p2"/>
          <p:cNvSpPr/>
          <p:nvPr/>
        </p:nvSpPr>
        <p:spPr>
          <a:xfrm>
            <a:off x="5873026" y="925597"/>
            <a:ext cx="6099899" cy="2501876"/>
          </a:xfrm>
          <a:prstGeom prst="rect">
            <a:avLst/>
          </a:prstGeom>
          <a:solidFill>
            <a:srgbClr val="E1EFD8"/>
          </a:solidFill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Topic: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Venue: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Number of participants: Total (including Students &amp; Staff, Other)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2"/>
          <p:cNvSpPr/>
          <p:nvPr/>
        </p:nvSpPr>
        <p:spPr>
          <a:xfrm>
            <a:off x="5922121" y="3560328"/>
            <a:ext cx="6050804" cy="2328677"/>
          </a:xfrm>
          <a:prstGeom prst="rect">
            <a:avLst/>
          </a:prstGeom>
          <a:solidFill>
            <a:srgbClr val="E1EFD8"/>
          </a:solidFill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Topic: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Venue: 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endParaRPr lang="en-US"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Number of participants: Total (including Students &amp; Staff, Other)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2"/>
          <p:cNvSpPr/>
          <p:nvPr/>
        </p:nvSpPr>
        <p:spPr>
          <a:xfrm rot="10800000" flipH="1">
            <a:off x="100012" y="816361"/>
            <a:ext cx="11872913" cy="45719"/>
          </a:xfrm>
          <a:prstGeom prst="rect">
            <a:avLst/>
          </a:prstGeom>
          <a:solidFill>
            <a:srgbClr val="548135"/>
          </a:solidFill>
          <a:ln w="12700" cap="flat" cmpd="sng">
            <a:solidFill>
              <a:srgbClr val="F4B08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098185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noFill/>
          <a:ln w="28575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04" name="Google Shape;104;p2"/>
          <p:cNvCxnSpPr/>
          <p:nvPr/>
        </p:nvCxnSpPr>
        <p:spPr>
          <a:xfrm>
            <a:off x="-1" y="6106691"/>
            <a:ext cx="12192000" cy="0"/>
          </a:xfrm>
          <a:prstGeom prst="straightConnector1">
            <a:avLst/>
          </a:prstGeom>
          <a:noFill/>
          <a:ln w="444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5" name="Google Shape;105;p2"/>
          <p:cNvSpPr txBox="1"/>
          <p:nvPr/>
        </p:nvSpPr>
        <p:spPr>
          <a:xfrm>
            <a:off x="11287124" y="6369663"/>
            <a:ext cx="779369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Page </a:t>
            </a:r>
            <a:r>
              <a:rPr lang="en-US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14</a:t>
            </a:r>
            <a:endParaRPr sz="14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6" name="Google Shape;106;p2"/>
          <p:cNvSpPr/>
          <p:nvPr/>
        </p:nvSpPr>
        <p:spPr>
          <a:xfrm>
            <a:off x="352423" y="925597"/>
            <a:ext cx="5453096" cy="2501875"/>
          </a:xfrm>
          <a:prstGeom prst="rect">
            <a:avLst/>
          </a:prstGeom>
          <a:noFill/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EVENT 1-Photo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2"/>
          <p:cNvSpPr/>
          <p:nvPr/>
        </p:nvSpPr>
        <p:spPr>
          <a:xfrm>
            <a:off x="352423" y="3560329"/>
            <a:ext cx="5453095" cy="2372073"/>
          </a:xfrm>
          <a:prstGeom prst="rect">
            <a:avLst/>
          </a:prstGeom>
          <a:noFill/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EVENT-2 Photo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2"/>
          <p:cNvSpPr txBox="1"/>
          <p:nvPr/>
        </p:nvSpPr>
        <p:spPr>
          <a:xfrm>
            <a:off x="0" y="103600"/>
            <a:ext cx="12192000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US" sz="34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AP-S Special Project Activities (if any </a:t>
            </a:r>
            <a:r>
              <a:rPr lang="en-US" sz="34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lang="en-US" sz="34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Jan 2026 </a:t>
            </a:r>
            <a:r>
              <a:rPr lang="en-US" sz="34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 June </a:t>
            </a:r>
            <a:r>
              <a:rPr lang="en-US" sz="34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2026</a:t>
            </a:r>
            <a:r>
              <a:rPr lang="en-US" sz="34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endParaRPr lang="en-US" sz="34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9" name="Google Shape;109;p2"/>
          <p:cNvSpPr/>
          <p:nvPr/>
        </p:nvSpPr>
        <p:spPr>
          <a:xfrm>
            <a:off x="5873026" y="925597"/>
            <a:ext cx="6099899" cy="2501876"/>
          </a:xfrm>
          <a:prstGeom prst="rect">
            <a:avLst/>
          </a:prstGeom>
          <a:solidFill>
            <a:srgbClr val="E1EFD8"/>
          </a:solidFill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Topic: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Venue: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Number of participants: Total (including Students &amp; Staff, Other)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2"/>
          <p:cNvSpPr/>
          <p:nvPr/>
        </p:nvSpPr>
        <p:spPr>
          <a:xfrm>
            <a:off x="5922121" y="3560328"/>
            <a:ext cx="6050804" cy="2328677"/>
          </a:xfrm>
          <a:prstGeom prst="rect">
            <a:avLst/>
          </a:prstGeom>
          <a:solidFill>
            <a:srgbClr val="E1EFD8"/>
          </a:solidFill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Topic: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Venue: 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endParaRPr lang="en-US"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Number of participants: Total (including Students &amp; Staff, Other)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2"/>
          <p:cNvSpPr/>
          <p:nvPr/>
        </p:nvSpPr>
        <p:spPr>
          <a:xfrm rot="10800000" flipH="1">
            <a:off x="100012" y="816361"/>
            <a:ext cx="11872913" cy="45719"/>
          </a:xfrm>
          <a:prstGeom prst="rect">
            <a:avLst/>
          </a:prstGeom>
          <a:solidFill>
            <a:srgbClr val="548135"/>
          </a:solidFill>
          <a:ln w="12700" cap="flat" cmpd="sng">
            <a:solidFill>
              <a:srgbClr val="F4B08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591938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noFill/>
          <a:ln w="28575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04" name="Google Shape;104;p2"/>
          <p:cNvCxnSpPr/>
          <p:nvPr/>
        </p:nvCxnSpPr>
        <p:spPr>
          <a:xfrm>
            <a:off x="-1" y="6106691"/>
            <a:ext cx="12192000" cy="0"/>
          </a:xfrm>
          <a:prstGeom prst="straightConnector1">
            <a:avLst/>
          </a:prstGeom>
          <a:noFill/>
          <a:ln w="444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5" name="Google Shape;105;p2"/>
          <p:cNvSpPr txBox="1"/>
          <p:nvPr/>
        </p:nvSpPr>
        <p:spPr>
          <a:xfrm>
            <a:off x="11287125" y="6369663"/>
            <a:ext cx="815228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Page </a:t>
            </a:r>
            <a:r>
              <a:rPr lang="en-US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15</a:t>
            </a:r>
            <a:endParaRPr sz="14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6" name="Google Shape;106;p2"/>
          <p:cNvSpPr/>
          <p:nvPr/>
        </p:nvSpPr>
        <p:spPr>
          <a:xfrm>
            <a:off x="352423" y="925597"/>
            <a:ext cx="5453096" cy="2501875"/>
          </a:xfrm>
          <a:prstGeom prst="rect">
            <a:avLst/>
          </a:prstGeom>
          <a:noFill/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EVENT 1-Photo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2"/>
          <p:cNvSpPr/>
          <p:nvPr/>
        </p:nvSpPr>
        <p:spPr>
          <a:xfrm>
            <a:off x="352423" y="3560329"/>
            <a:ext cx="5453095" cy="2372073"/>
          </a:xfrm>
          <a:prstGeom prst="rect">
            <a:avLst/>
          </a:prstGeom>
          <a:noFill/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EVENT-2 Photo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2"/>
          <p:cNvSpPr txBox="1"/>
          <p:nvPr/>
        </p:nvSpPr>
        <p:spPr>
          <a:xfrm>
            <a:off x="100012" y="103600"/>
            <a:ext cx="12091987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Highlight Events </a:t>
            </a:r>
            <a:r>
              <a:rPr lang="en-US" sz="34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(AP-S Membership Drive &amp; Social </a:t>
            </a:r>
            <a:r>
              <a:rPr lang="en-US" sz="3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Activities)</a:t>
            </a:r>
            <a:endParaRPr sz="34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9" name="Google Shape;109;p2"/>
          <p:cNvSpPr/>
          <p:nvPr/>
        </p:nvSpPr>
        <p:spPr>
          <a:xfrm>
            <a:off x="5873026" y="925597"/>
            <a:ext cx="6099899" cy="2501876"/>
          </a:xfrm>
          <a:prstGeom prst="rect">
            <a:avLst/>
          </a:prstGeom>
          <a:solidFill>
            <a:srgbClr val="E1EFD8"/>
          </a:solidFill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Topic: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Venue: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Number of participants: Total (including Students &amp; Staff, Other)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2"/>
          <p:cNvSpPr/>
          <p:nvPr/>
        </p:nvSpPr>
        <p:spPr>
          <a:xfrm>
            <a:off x="5922121" y="3560328"/>
            <a:ext cx="6050804" cy="2328677"/>
          </a:xfrm>
          <a:prstGeom prst="rect">
            <a:avLst/>
          </a:prstGeom>
          <a:solidFill>
            <a:srgbClr val="E1EFD8"/>
          </a:solidFill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Topic: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Venue: 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endParaRPr lang="en-US"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Number of participants: Total (including Students &amp; Staff, Other)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2"/>
          <p:cNvSpPr/>
          <p:nvPr/>
        </p:nvSpPr>
        <p:spPr>
          <a:xfrm rot="10800000" flipH="1">
            <a:off x="100012" y="816361"/>
            <a:ext cx="11872913" cy="45719"/>
          </a:xfrm>
          <a:prstGeom prst="rect">
            <a:avLst/>
          </a:prstGeom>
          <a:solidFill>
            <a:srgbClr val="548135"/>
          </a:solidFill>
          <a:ln w="12700" cap="flat" cmpd="sng">
            <a:solidFill>
              <a:srgbClr val="F4B08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437903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noFill/>
          <a:ln w="28575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04" name="Google Shape;104;p2"/>
          <p:cNvCxnSpPr/>
          <p:nvPr/>
        </p:nvCxnSpPr>
        <p:spPr>
          <a:xfrm>
            <a:off x="-1" y="6106691"/>
            <a:ext cx="12192000" cy="0"/>
          </a:xfrm>
          <a:prstGeom prst="straightConnector1">
            <a:avLst/>
          </a:prstGeom>
          <a:noFill/>
          <a:ln w="444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5" name="Google Shape;105;p2"/>
          <p:cNvSpPr txBox="1"/>
          <p:nvPr/>
        </p:nvSpPr>
        <p:spPr>
          <a:xfrm>
            <a:off x="11287124" y="6369663"/>
            <a:ext cx="779369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Page </a:t>
            </a:r>
            <a:r>
              <a:rPr lang="en-US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16</a:t>
            </a:r>
            <a:endParaRPr sz="14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6" name="Google Shape;106;p2"/>
          <p:cNvSpPr/>
          <p:nvPr/>
        </p:nvSpPr>
        <p:spPr>
          <a:xfrm>
            <a:off x="352423" y="925597"/>
            <a:ext cx="5453096" cy="2501875"/>
          </a:xfrm>
          <a:prstGeom prst="rect">
            <a:avLst/>
          </a:prstGeom>
          <a:noFill/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EVENT 1-Photo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2"/>
          <p:cNvSpPr/>
          <p:nvPr/>
        </p:nvSpPr>
        <p:spPr>
          <a:xfrm>
            <a:off x="352423" y="3560329"/>
            <a:ext cx="5453095" cy="2372073"/>
          </a:xfrm>
          <a:prstGeom prst="rect">
            <a:avLst/>
          </a:prstGeom>
          <a:noFill/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EVENT-2 Photo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2"/>
          <p:cNvSpPr txBox="1"/>
          <p:nvPr/>
        </p:nvSpPr>
        <p:spPr>
          <a:xfrm>
            <a:off x="0" y="103600"/>
            <a:ext cx="12191999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Highlight Events (Non-Technical </a:t>
            </a:r>
            <a:r>
              <a:rPr lang="en-US" sz="32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Activities: Picnic, Award events)</a:t>
            </a:r>
            <a:endParaRPr sz="32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9" name="Google Shape;109;p2"/>
          <p:cNvSpPr/>
          <p:nvPr/>
        </p:nvSpPr>
        <p:spPr>
          <a:xfrm>
            <a:off x="5873026" y="925597"/>
            <a:ext cx="6099899" cy="2501876"/>
          </a:xfrm>
          <a:prstGeom prst="rect">
            <a:avLst/>
          </a:prstGeom>
          <a:solidFill>
            <a:srgbClr val="E1EFD8"/>
          </a:solidFill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Topic: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Venue: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Number of participants: Total (including Students &amp; Staff, Other)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2"/>
          <p:cNvSpPr/>
          <p:nvPr/>
        </p:nvSpPr>
        <p:spPr>
          <a:xfrm>
            <a:off x="5922121" y="3560328"/>
            <a:ext cx="6050804" cy="2328677"/>
          </a:xfrm>
          <a:prstGeom prst="rect">
            <a:avLst/>
          </a:prstGeom>
          <a:solidFill>
            <a:srgbClr val="E1EFD8"/>
          </a:solidFill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Topic: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Venue: 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endParaRPr lang="en-US"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Number of participants: Total (including Students &amp; Staff, Other)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2"/>
          <p:cNvSpPr/>
          <p:nvPr/>
        </p:nvSpPr>
        <p:spPr>
          <a:xfrm rot="10800000" flipH="1">
            <a:off x="100012" y="816361"/>
            <a:ext cx="11872913" cy="45719"/>
          </a:xfrm>
          <a:prstGeom prst="rect">
            <a:avLst/>
          </a:prstGeom>
          <a:solidFill>
            <a:srgbClr val="548135"/>
          </a:solidFill>
          <a:ln w="12700" cap="flat" cmpd="sng">
            <a:solidFill>
              <a:srgbClr val="F4B08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898283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noFill/>
          <a:ln w="28575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61" name="Google Shape;161;p5"/>
          <p:cNvCxnSpPr/>
          <p:nvPr/>
        </p:nvCxnSpPr>
        <p:spPr>
          <a:xfrm>
            <a:off x="-1" y="6106691"/>
            <a:ext cx="12192000" cy="0"/>
          </a:xfrm>
          <a:prstGeom prst="straightConnector1">
            <a:avLst/>
          </a:prstGeom>
          <a:noFill/>
          <a:ln w="444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62" name="Google Shape;162;p5"/>
          <p:cNvSpPr txBox="1"/>
          <p:nvPr/>
        </p:nvSpPr>
        <p:spPr>
          <a:xfrm>
            <a:off x="11287125" y="6369663"/>
            <a:ext cx="815228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Page </a:t>
            </a:r>
            <a:r>
              <a:rPr lang="en-US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17</a:t>
            </a:r>
            <a:endParaRPr sz="14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3" name="Google Shape;163;p5"/>
          <p:cNvSpPr txBox="1"/>
          <p:nvPr/>
        </p:nvSpPr>
        <p:spPr>
          <a:xfrm>
            <a:off x="352423" y="141660"/>
            <a:ext cx="10934702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Major Achievement/ Recognition and Goal for </a:t>
            </a:r>
            <a:r>
              <a:rPr lang="en-US" sz="36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2026-27</a:t>
            </a:r>
            <a:endParaRPr sz="36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4" name="Google Shape;164;p5"/>
          <p:cNvSpPr/>
          <p:nvPr/>
        </p:nvSpPr>
        <p:spPr>
          <a:xfrm rot="10800000" flipH="1">
            <a:off x="100012" y="789669"/>
            <a:ext cx="11872913" cy="45719"/>
          </a:xfrm>
          <a:prstGeom prst="rect">
            <a:avLst/>
          </a:prstGeom>
          <a:solidFill>
            <a:srgbClr val="548135"/>
          </a:solidFill>
          <a:ln w="12700" cap="flat" cmpd="sng">
            <a:solidFill>
              <a:srgbClr val="F4B08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5"/>
          <p:cNvSpPr txBox="1"/>
          <p:nvPr/>
        </p:nvSpPr>
        <p:spPr>
          <a:xfrm>
            <a:off x="667837" y="996146"/>
            <a:ext cx="10451287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54813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dirty="0">
                <a:solidFill>
                  <a:srgbClr val="833C0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Goal Statement for </a:t>
            </a:r>
            <a:r>
              <a:rPr lang="en-US" sz="2400" b="1" dirty="0" smtClean="0">
                <a:solidFill>
                  <a:srgbClr val="833C0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2026</a:t>
            </a:r>
            <a:endParaRPr dirty="0"/>
          </a:p>
          <a:p>
            <a:pPr marL="285750" marR="0" lvl="0" indent="-1333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endParaRPr sz="2400" b="1" dirty="0">
              <a:solidFill>
                <a:srgbClr val="548135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548135"/>
              </a:buClr>
              <a:buSzPts val="2400"/>
              <a:buFont typeface="Noto Sans Symbols"/>
              <a:buChar char="⮚"/>
            </a:pPr>
            <a:r>
              <a:rPr lang="en-US" sz="2400" b="1" dirty="0">
                <a:solidFill>
                  <a:srgbClr val="54813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Sample Statement: Place your statement here</a:t>
            </a:r>
          </a:p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rgbClr val="548135"/>
              </a:buClr>
              <a:buSzPts val="2400"/>
            </a:pPr>
            <a:r>
              <a:rPr lang="en-US" sz="2400" b="1" dirty="0">
                <a:solidFill>
                  <a:srgbClr val="54813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Enhance the Impact and Reach by Increasing Participant Engagement and Expanding the Number of Events.</a:t>
            </a:r>
            <a:endParaRPr dirty="0"/>
          </a:p>
        </p:txBody>
      </p:sp>
      <p:sp>
        <p:nvSpPr>
          <p:cNvPr id="2" name="Google Shape;165;p5">
            <a:extLst>
              <a:ext uri="{FF2B5EF4-FFF2-40B4-BE49-F238E27FC236}">
                <a16:creationId xmlns="" xmlns:a16="http://schemas.microsoft.com/office/drawing/2014/main" id="{1375C584-DF6C-6E03-BD32-6ECA573DA6C0}"/>
              </a:ext>
            </a:extLst>
          </p:cNvPr>
          <p:cNvSpPr txBox="1"/>
          <p:nvPr/>
        </p:nvSpPr>
        <p:spPr>
          <a:xfrm>
            <a:off x="667837" y="3076383"/>
            <a:ext cx="4579224" cy="2677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54813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dirty="0">
                <a:solidFill>
                  <a:srgbClr val="833C0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Notable Achievements:</a:t>
            </a:r>
            <a:endParaRPr dirty="0"/>
          </a:p>
          <a:p>
            <a:pPr marL="285750" marR="0" lvl="0" indent="-1333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endParaRPr sz="2400" b="1" dirty="0">
              <a:solidFill>
                <a:srgbClr val="548135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548135"/>
              </a:buClr>
              <a:buSzPts val="2400"/>
              <a:buFont typeface="Noto Sans Symbols"/>
              <a:buChar char="⮚"/>
            </a:pPr>
            <a:r>
              <a:rPr lang="en-US" sz="2400" b="1" dirty="0">
                <a:solidFill>
                  <a:srgbClr val="54813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Sample Statement: Place your statement here</a:t>
            </a:r>
          </a:p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rgbClr val="548135"/>
              </a:buClr>
              <a:buSzPts val="2400"/>
            </a:pPr>
            <a:r>
              <a:rPr lang="en-US" sz="2400" b="1" dirty="0">
                <a:solidFill>
                  <a:srgbClr val="54813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Increased membership, number of events, DL talks, Awards, Recognitions, OR Any other</a:t>
            </a:r>
            <a:endParaRPr dirty="0"/>
          </a:p>
        </p:txBody>
      </p:sp>
      <p:sp>
        <p:nvSpPr>
          <p:cNvPr id="3" name="Google Shape;165;p5">
            <a:extLst>
              <a:ext uri="{FF2B5EF4-FFF2-40B4-BE49-F238E27FC236}">
                <a16:creationId xmlns="" xmlns:a16="http://schemas.microsoft.com/office/drawing/2014/main" id="{09FE35D1-C761-88E6-5129-DEE716ED96B2}"/>
              </a:ext>
            </a:extLst>
          </p:cNvPr>
          <p:cNvSpPr txBox="1"/>
          <p:nvPr/>
        </p:nvSpPr>
        <p:spPr>
          <a:xfrm>
            <a:off x="5547769" y="3080095"/>
            <a:ext cx="6198282" cy="28930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54813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dirty="0">
                <a:solidFill>
                  <a:srgbClr val="833C0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Notable Achievements:</a:t>
            </a:r>
            <a:endParaRPr lang="en-US" sz="2400" b="1" dirty="0">
              <a:solidFill>
                <a:srgbClr val="548135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2400" b="1" dirty="0">
              <a:solidFill>
                <a:srgbClr val="548135"/>
              </a:solidFill>
              <a:latin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2400" b="1" dirty="0">
              <a:solidFill>
                <a:srgbClr val="548135"/>
              </a:solidFill>
              <a:latin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2400" b="1" dirty="0">
              <a:solidFill>
                <a:srgbClr val="548135"/>
              </a:solidFill>
              <a:latin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548135"/>
                </a:solidFill>
                <a:latin typeface="Times New Roman"/>
                <a:cs typeface="Times New Roman"/>
                <a:sym typeface="Times New Roman"/>
              </a:rPr>
              <a:t>Place photos here if any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2400" b="1" dirty="0">
              <a:solidFill>
                <a:srgbClr val="548135"/>
              </a:solidFill>
              <a:latin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2400" b="1" dirty="0">
              <a:solidFill>
                <a:srgbClr val="548135"/>
              </a:solidFill>
              <a:latin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noFill/>
          <a:ln w="28575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61" name="Google Shape;161;p5"/>
          <p:cNvCxnSpPr/>
          <p:nvPr/>
        </p:nvCxnSpPr>
        <p:spPr>
          <a:xfrm>
            <a:off x="-1" y="6106691"/>
            <a:ext cx="12192000" cy="0"/>
          </a:xfrm>
          <a:prstGeom prst="straightConnector1">
            <a:avLst/>
          </a:prstGeom>
          <a:noFill/>
          <a:ln w="444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62" name="Google Shape;162;p5"/>
          <p:cNvSpPr txBox="1"/>
          <p:nvPr/>
        </p:nvSpPr>
        <p:spPr>
          <a:xfrm>
            <a:off x="11116235" y="6369663"/>
            <a:ext cx="856690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Page </a:t>
            </a:r>
            <a:r>
              <a:rPr lang="en-US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18</a:t>
            </a:r>
            <a:endParaRPr sz="14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3" name="Google Shape;163;p5"/>
          <p:cNvSpPr txBox="1"/>
          <p:nvPr/>
        </p:nvSpPr>
        <p:spPr>
          <a:xfrm>
            <a:off x="352423" y="141660"/>
            <a:ext cx="10934702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US" sz="3600" dirty="0"/>
              <a:t>Chapter Chairs' Feedback and Discussion Topics</a:t>
            </a:r>
            <a:endParaRPr sz="36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4" name="Google Shape;164;p5"/>
          <p:cNvSpPr/>
          <p:nvPr/>
        </p:nvSpPr>
        <p:spPr>
          <a:xfrm rot="10800000" flipH="1">
            <a:off x="100012" y="789669"/>
            <a:ext cx="11872913" cy="45719"/>
          </a:xfrm>
          <a:prstGeom prst="rect">
            <a:avLst/>
          </a:prstGeom>
          <a:solidFill>
            <a:srgbClr val="548135"/>
          </a:solidFill>
          <a:ln w="12700" cap="flat" cmpd="sng">
            <a:solidFill>
              <a:srgbClr val="F4B08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52423" y="936045"/>
            <a:ext cx="11627224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1500" dirty="0"/>
              <a:t>Please share your feedback and suggestions on the following topics to help improve IEEE AP-S Chapter programs and support initiatives.</a:t>
            </a:r>
          </a:p>
          <a:p>
            <a:pPr>
              <a:spcAft>
                <a:spcPts val="600"/>
              </a:spcAft>
              <a:buFont typeface="+mj-lt"/>
              <a:buAutoNum type="arabicPeriod"/>
            </a:pPr>
            <a:r>
              <a:rPr lang="en-US" sz="1500" b="1" dirty="0"/>
              <a:t>Outstanding Chapter Award Nomination Process</a:t>
            </a:r>
            <a:endParaRPr lang="en-US" sz="1500" dirty="0"/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500" dirty="0"/>
              <a:t>Is the current nomination process effective, or are improvements needed? Please provide your suggestions.</a:t>
            </a:r>
          </a:p>
          <a:p>
            <a:pPr>
              <a:spcAft>
                <a:spcPts val="600"/>
              </a:spcAft>
              <a:buFont typeface="+mj-lt"/>
              <a:buAutoNum type="arabicPeriod"/>
            </a:pPr>
            <a:r>
              <a:rPr lang="en-US" sz="1500" b="1" dirty="0"/>
              <a:t>Chapter Chairs Meeting (CCM) Format</a:t>
            </a:r>
            <a:endParaRPr lang="en-US" sz="1500" dirty="0"/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500" dirty="0"/>
              <a:t>Does the current meeting format meet your expectations, or would you recommend changes?</a:t>
            </a:r>
          </a:p>
          <a:p>
            <a:pPr>
              <a:spcAft>
                <a:spcPts val="600"/>
              </a:spcAft>
              <a:buFont typeface="+mj-lt"/>
              <a:buAutoNum type="arabicPeriod"/>
            </a:pPr>
            <a:r>
              <a:rPr lang="en-US" sz="1500" b="1" dirty="0"/>
              <a:t>Preferred Day for the Chapter Chairs Meeting</a:t>
            </a:r>
            <a:endParaRPr lang="en-US" sz="1500" dirty="0"/>
          </a:p>
          <a:p>
            <a:pPr marL="742950" lvl="1" indent="-285750">
              <a:spcAft>
                <a:spcPts val="600"/>
              </a:spcAft>
              <a:buFont typeface="+mj-lt"/>
              <a:buAutoNum type="arabicPeriod"/>
            </a:pPr>
            <a:r>
              <a:rPr lang="en-US" sz="1500" dirty="0"/>
              <a:t>Please indicate your preferred day: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500" dirty="0" smtClean="0"/>
              <a:t>Monday, 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500" dirty="0" smtClean="0"/>
              <a:t>Tuesday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500" dirty="0" smtClean="0"/>
              <a:t>Wednesday</a:t>
            </a:r>
          </a:p>
          <a:p>
            <a:pPr>
              <a:spcAft>
                <a:spcPts val="600"/>
              </a:spcAft>
              <a:buFont typeface="+mj-lt"/>
              <a:buAutoNum type="arabicPeriod"/>
            </a:pPr>
            <a:r>
              <a:rPr lang="en-US" sz="1500" b="1" dirty="0" smtClean="0"/>
              <a:t>Support </a:t>
            </a:r>
            <a:r>
              <a:rPr lang="en-US" sz="1500" b="1" dirty="0"/>
              <a:t>from Your IEEE Section</a:t>
            </a:r>
            <a:endParaRPr lang="en-US" sz="1500" dirty="0"/>
          </a:p>
          <a:p>
            <a:pPr marL="742950" lvl="1" indent="-285750">
              <a:spcAft>
                <a:spcPts val="600"/>
              </a:spcAft>
              <a:buFont typeface="+mj-lt"/>
              <a:buAutoNum type="arabicPeriod"/>
            </a:pPr>
            <a:r>
              <a:rPr lang="en-US" sz="1500" dirty="0"/>
              <a:t>How would you rate the support provided by your IEEE Section?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500" dirty="0"/>
              <a:t>Excellent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500" dirty="0"/>
              <a:t>Good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500" dirty="0" smtClean="0"/>
              <a:t>Poor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39432181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noFill/>
          <a:ln w="28575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61" name="Google Shape;161;p5"/>
          <p:cNvCxnSpPr/>
          <p:nvPr/>
        </p:nvCxnSpPr>
        <p:spPr>
          <a:xfrm>
            <a:off x="-1" y="6106691"/>
            <a:ext cx="12192000" cy="0"/>
          </a:xfrm>
          <a:prstGeom prst="straightConnector1">
            <a:avLst/>
          </a:prstGeom>
          <a:noFill/>
          <a:ln w="444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62" name="Google Shape;162;p5"/>
          <p:cNvSpPr txBox="1"/>
          <p:nvPr/>
        </p:nvSpPr>
        <p:spPr>
          <a:xfrm>
            <a:off x="11196918" y="6369663"/>
            <a:ext cx="776007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Page </a:t>
            </a:r>
            <a:r>
              <a:rPr lang="en-US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19</a:t>
            </a:r>
            <a:endParaRPr sz="14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3" name="Google Shape;163;p5"/>
          <p:cNvSpPr txBox="1"/>
          <p:nvPr/>
        </p:nvSpPr>
        <p:spPr>
          <a:xfrm>
            <a:off x="352423" y="141660"/>
            <a:ext cx="10934702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US" sz="3600" dirty="0"/>
              <a:t>Chapter Chairs' Feedback and Discussion Topics</a:t>
            </a:r>
            <a:endParaRPr sz="36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4" name="Google Shape;164;p5"/>
          <p:cNvSpPr/>
          <p:nvPr/>
        </p:nvSpPr>
        <p:spPr>
          <a:xfrm rot="10800000" flipH="1">
            <a:off x="100012" y="789669"/>
            <a:ext cx="11872913" cy="45719"/>
          </a:xfrm>
          <a:prstGeom prst="rect">
            <a:avLst/>
          </a:prstGeom>
          <a:solidFill>
            <a:srgbClr val="548135"/>
          </a:solidFill>
          <a:ln w="12700" cap="flat" cmpd="sng">
            <a:solidFill>
              <a:srgbClr val="F4B08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61225" y="936045"/>
            <a:ext cx="11750486" cy="5170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Tx/>
              <a:buSzTx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5. Support from the IEEE AP-S Society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3" eaLnBrk="0" fontAlgn="base" hangingPunct="0">
              <a:spcBef>
                <a:spcPct val="0"/>
              </a:spcBef>
              <a:spcAft>
                <a:spcPts val="300"/>
              </a:spcAft>
              <a:buClrTx/>
            </a:pPr>
            <a:r>
              <a:rPr lang="en-US" altLang="en-US" sz="15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500" dirty="0" smtClean="0">
                <a:solidFill>
                  <a:schemeClr val="tx1"/>
                </a:solidFill>
                <a:latin typeface="Arial" panose="020B0604020202020204" pitchFamily="34" charset="0"/>
              </a:rPr>
              <a:t>    </a:t>
            </a: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How would you rate the support provided by the IEEE AP-S Society?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Excellent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Good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Poor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Tx/>
              <a:buSzTx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6. Support for Joint IEEE AP-S Chapters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Tx/>
              <a:buSzTx/>
              <a:tabLst/>
            </a:pP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     How would you evaluate the support provided by the IEEE AP-S Society to Joint AP-S Chapters?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Excellent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Adequate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Limited </a:t>
            </a:r>
          </a:p>
          <a:p>
            <a:pPr lvl="0" eaLnBrk="0" fontAlgn="base" hangingPunct="0">
              <a:spcBef>
                <a:spcPct val="0"/>
              </a:spcBef>
              <a:spcAft>
                <a:spcPts val="300"/>
              </a:spcAft>
              <a:buClrTx/>
            </a:pPr>
            <a:r>
              <a:rPr lang="en-US" altLang="en-US" sz="1500" dirty="0" smtClean="0">
                <a:solidFill>
                  <a:schemeClr val="tx1"/>
                </a:solidFill>
                <a:latin typeface="Arial" panose="020B0604020202020204" pitchFamily="34" charset="0"/>
              </a:rPr>
              <a:t>7</a:t>
            </a:r>
            <a:r>
              <a:rPr lang="en-US" altLang="en-US" sz="1500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. How </a:t>
            </a:r>
            <a:r>
              <a:rPr lang="en-US" altLang="en-US" sz="1500" b="1" dirty="0">
                <a:solidFill>
                  <a:schemeClr val="tx1"/>
                </a:solidFill>
                <a:latin typeface="Arial" panose="020B0604020202020204" pitchFamily="34" charset="0"/>
              </a:rPr>
              <a:t>would you rate the timeliness and effectiveness of responses from the CAC?</a:t>
            </a:r>
          </a:p>
          <a:p>
            <a:pPr marL="457200" lvl="1" eaLnBrk="0" fontAlgn="base" hangingPunct="0">
              <a:spcBef>
                <a:spcPct val="0"/>
              </a:spcBef>
              <a:spcAft>
                <a:spcPts val="300"/>
              </a:spcAft>
              <a:buClrTx/>
              <a:buFontTx/>
              <a:buChar char="•"/>
            </a:pPr>
            <a:r>
              <a:rPr lang="en-US" altLang="en-US" sz="1500" dirty="0">
                <a:solidFill>
                  <a:schemeClr val="tx1"/>
                </a:solidFill>
                <a:latin typeface="Arial" panose="020B0604020202020204" pitchFamily="34" charset="0"/>
              </a:rPr>
              <a:t>Excellent</a:t>
            </a:r>
          </a:p>
          <a:p>
            <a:pPr marL="457200" lvl="1" eaLnBrk="0" fontAlgn="base" hangingPunct="0">
              <a:spcBef>
                <a:spcPct val="0"/>
              </a:spcBef>
              <a:spcAft>
                <a:spcPts val="300"/>
              </a:spcAft>
              <a:buClrTx/>
              <a:buFontTx/>
              <a:buChar char="•"/>
            </a:pPr>
            <a:r>
              <a:rPr lang="en-US" altLang="en-US" sz="1500" dirty="0">
                <a:solidFill>
                  <a:schemeClr val="tx1"/>
                </a:solidFill>
                <a:latin typeface="Arial" panose="020B0604020202020204" pitchFamily="34" charset="0"/>
              </a:rPr>
              <a:t>Good</a:t>
            </a:r>
          </a:p>
          <a:p>
            <a:pPr marL="457200" lvl="1" eaLnBrk="0" fontAlgn="base" hangingPunct="0">
              <a:spcBef>
                <a:spcPct val="0"/>
              </a:spcBef>
              <a:spcAft>
                <a:spcPts val="300"/>
              </a:spcAft>
              <a:buClrTx/>
              <a:buFontTx/>
              <a:buChar char="•"/>
            </a:pPr>
            <a:r>
              <a:rPr lang="en-US" altLang="en-US" sz="1500" dirty="0" smtClean="0">
                <a:solidFill>
                  <a:schemeClr val="tx1"/>
                </a:solidFill>
                <a:latin typeface="Arial" panose="020B0604020202020204" pitchFamily="34" charset="0"/>
              </a:rPr>
              <a:t>Poor</a:t>
            </a:r>
            <a:endParaRPr lang="en-US" altLang="en-US" sz="15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ts val="300"/>
              </a:spcAft>
              <a:buClrTx/>
            </a:pPr>
            <a:r>
              <a:rPr lang="en-US" altLang="en-US" sz="1500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8. Support </a:t>
            </a:r>
            <a:r>
              <a:rPr lang="en-US" altLang="en-US" sz="1500" b="1" dirty="0">
                <a:solidFill>
                  <a:schemeClr val="tx1"/>
                </a:solidFill>
                <a:latin typeface="Arial" panose="020B0604020202020204" pitchFamily="34" charset="0"/>
              </a:rPr>
              <a:t>from IEEE MGA, SIGHT, and COPE</a:t>
            </a:r>
            <a:endParaRPr lang="en-US" altLang="en-US" sz="15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ts val="300"/>
              </a:spcAft>
              <a:buClrTx/>
            </a:pPr>
            <a:r>
              <a:rPr lang="en-US" altLang="en-US" sz="1500" dirty="0" smtClean="0">
                <a:solidFill>
                  <a:schemeClr val="tx1"/>
                </a:solidFill>
                <a:latin typeface="Arial" panose="020B0604020202020204" pitchFamily="34" charset="0"/>
              </a:rPr>
              <a:t>     How </a:t>
            </a:r>
            <a:r>
              <a:rPr lang="en-US" altLang="en-US" sz="1500" dirty="0">
                <a:solidFill>
                  <a:schemeClr val="tx1"/>
                </a:solidFill>
                <a:latin typeface="Arial" panose="020B0604020202020204" pitchFamily="34" charset="0"/>
              </a:rPr>
              <a:t>would you rate the support provided by IEEE MGA, SIGHT, and COPE?</a:t>
            </a:r>
          </a:p>
          <a:p>
            <a:pPr marL="457200" lvl="1" eaLnBrk="0" fontAlgn="base" hangingPunct="0">
              <a:spcBef>
                <a:spcPct val="0"/>
              </a:spcBef>
              <a:spcAft>
                <a:spcPts val="300"/>
              </a:spcAft>
              <a:buClrTx/>
              <a:buFontTx/>
              <a:buChar char="•"/>
            </a:pPr>
            <a:r>
              <a:rPr lang="en-US" altLang="en-US" sz="1500" dirty="0">
                <a:solidFill>
                  <a:schemeClr val="tx1"/>
                </a:solidFill>
                <a:latin typeface="Arial" panose="020B0604020202020204" pitchFamily="34" charset="0"/>
              </a:rPr>
              <a:t>Excellent</a:t>
            </a:r>
          </a:p>
          <a:p>
            <a:pPr marL="457200" lvl="1" eaLnBrk="0" fontAlgn="base" hangingPunct="0">
              <a:spcBef>
                <a:spcPct val="0"/>
              </a:spcBef>
              <a:spcAft>
                <a:spcPts val="300"/>
              </a:spcAft>
              <a:buClrTx/>
              <a:buFontTx/>
              <a:buChar char="•"/>
            </a:pPr>
            <a:r>
              <a:rPr lang="en-US" altLang="en-US" sz="1500" dirty="0">
                <a:solidFill>
                  <a:schemeClr val="tx1"/>
                </a:solidFill>
                <a:latin typeface="Arial" panose="020B0604020202020204" pitchFamily="34" charset="0"/>
              </a:rPr>
              <a:t>Good</a:t>
            </a:r>
          </a:p>
          <a:p>
            <a:pPr marL="457200" lvl="1" eaLnBrk="0" fontAlgn="base" hangingPunct="0">
              <a:spcBef>
                <a:spcPct val="0"/>
              </a:spcBef>
              <a:spcAft>
                <a:spcPts val="300"/>
              </a:spcAft>
              <a:buClrTx/>
              <a:buFontTx/>
              <a:buChar char="•"/>
            </a:pPr>
            <a:r>
              <a:rPr lang="en-US" altLang="en-US" sz="1500" dirty="0" smtClean="0">
                <a:solidFill>
                  <a:schemeClr val="tx1"/>
                </a:solidFill>
                <a:latin typeface="Arial" panose="020B0604020202020204" pitchFamily="34" charset="0"/>
              </a:rPr>
              <a:t>Poor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1651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2627d17cbe1_0_0"/>
          <p:cNvSpPr/>
          <p:nvPr/>
        </p:nvSpPr>
        <p:spPr>
          <a:xfrm>
            <a:off x="51" y="0"/>
            <a:ext cx="12192000" cy="6858000"/>
          </a:xfrm>
          <a:prstGeom prst="rect">
            <a:avLst/>
          </a:prstGeom>
          <a:noFill/>
          <a:ln w="28575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75" name="Google Shape;175;g2627d17cbe1_0_0"/>
          <p:cNvCxnSpPr/>
          <p:nvPr/>
        </p:nvCxnSpPr>
        <p:spPr>
          <a:xfrm>
            <a:off x="-1" y="6106691"/>
            <a:ext cx="12192000" cy="0"/>
          </a:xfrm>
          <a:prstGeom prst="straightConnector1">
            <a:avLst/>
          </a:prstGeom>
          <a:noFill/>
          <a:ln w="444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6" name="Google Shape;176;g2627d17cbe1_0_0"/>
          <p:cNvSpPr txBox="1"/>
          <p:nvPr/>
        </p:nvSpPr>
        <p:spPr>
          <a:xfrm>
            <a:off x="11287125" y="6369663"/>
            <a:ext cx="685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Page 2</a:t>
            </a:r>
            <a:endParaRPr sz="14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7" name="Google Shape;177;g2627d17cbe1_0_0"/>
          <p:cNvSpPr txBox="1"/>
          <p:nvPr/>
        </p:nvSpPr>
        <p:spPr>
          <a:xfrm>
            <a:off x="315335" y="157020"/>
            <a:ext cx="10934700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Chapter/Jt. Chapter/SBC </a:t>
            </a:r>
            <a:r>
              <a:rPr lang="en-US" sz="36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Office Bearers </a:t>
            </a:r>
            <a:r>
              <a:rPr lang="en-US" sz="36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2026</a:t>
            </a:r>
            <a:endParaRPr sz="36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8" name="Google Shape;178;g2627d17cbe1_0_0"/>
          <p:cNvSpPr/>
          <p:nvPr/>
        </p:nvSpPr>
        <p:spPr>
          <a:xfrm rot="10800000" flipH="1">
            <a:off x="100125" y="931529"/>
            <a:ext cx="11872800" cy="45600"/>
          </a:xfrm>
          <a:prstGeom prst="rect">
            <a:avLst/>
          </a:prstGeom>
          <a:solidFill>
            <a:srgbClr val="548135"/>
          </a:solidFill>
          <a:ln w="12700" cap="flat" cmpd="sng">
            <a:solidFill>
              <a:srgbClr val="F4B08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g2627d17cbe1_0_0"/>
          <p:cNvSpPr txBox="1"/>
          <p:nvPr/>
        </p:nvSpPr>
        <p:spPr>
          <a:xfrm>
            <a:off x="5391629" y="1239023"/>
            <a:ext cx="1408739" cy="1200288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71450" marR="0" lvl="0" indent="-1905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lang="en-US" sz="2400" b="1" dirty="0">
                <a:solidFill>
                  <a:srgbClr val="54813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Place Photo here</a:t>
            </a:r>
            <a:endParaRPr sz="2400" b="1" dirty="0">
              <a:solidFill>
                <a:srgbClr val="548135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1" name="Google Shape;181;g2627d17cbe1_0_0"/>
          <p:cNvSpPr txBox="1"/>
          <p:nvPr/>
        </p:nvSpPr>
        <p:spPr>
          <a:xfrm>
            <a:off x="4583000" y="2550125"/>
            <a:ext cx="30261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</a:t>
            </a:r>
            <a:r>
              <a:rPr lang="en-US" sz="1600" b="1" dirty="0">
                <a:latin typeface="Times New Roman"/>
                <a:ea typeface="Times New Roman"/>
                <a:cs typeface="Times New Roman"/>
                <a:sym typeface="Times New Roman"/>
              </a:rPr>
              <a:t>aculty </a:t>
            </a:r>
            <a:r>
              <a:rPr lang="en-US" sz="16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</a:t>
            </a:r>
            <a:r>
              <a:rPr lang="en-US" sz="1600" b="1" dirty="0">
                <a:latin typeface="Times New Roman"/>
                <a:ea typeface="Times New Roman"/>
                <a:cs typeface="Times New Roman"/>
                <a:sym typeface="Times New Roman"/>
              </a:rPr>
              <a:t>dvisor</a:t>
            </a:r>
            <a:endParaRPr sz="1600" b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lang="en-US" sz="1600" b="1" dirty="0">
                <a:latin typeface="Times New Roman"/>
                <a:ea typeface="Times New Roman"/>
                <a:cs typeface="Times New Roman"/>
                <a:sym typeface="Times New Roman"/>
              </a:rPr>
              <a:t>Name</a:t>
            </a:r>
            <a:r>
              <a:rPr lang="en-US" sz="1600" b="1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</a:p>
        </p:txBody>
      </p:sp>
      <p:sp>
        <p:nvSpPr>
          <p:cNvPr id="189" name="Google Shape;189;g2627d17cbe1_0_0"/>
          <p:cNvSpPr txBox="1"/>
          <p:nvPr/>
        </p:nvSpPr>
        <p:spPr>
          <a:xfrm>
            <a:off x="608854" y="4640128"/>
            <a:ext cx="8715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0" u="none" strike="noStrike" cap="none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</a:t>
            </a:r>
            <a:r>
              <a:rPr lang="en-US" sz="1600" b="1" dirty="0" smtClean="0">
                <a:latin typeface="Times New Roman"/>
                <a:ea typeface="Times New Roman"/>
                <a:cs typeface="Times New Roman"/>
                <a:sym typeface="Times New Roman"/>
              </a:rPr>
              <a:t>hair</a:t>
            </a:r>
            <a:endParaRPr sz="1600" b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lang="en-US" sz="1600" b="1" dirty="0">
                <a:latin typeface="Times New Roman"/>
                <a:ea typeface="Times New Roman"/>
                <a:cs typeface="Times New Roman"/>
                <a:sym typeface="Times New Roman"/>
              </a:rPr>
              <a:t>Name</a:t>
            </a:r>
            <a:r>
              <a:rPr lang="en-US" sz="1600" b="1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endParaRPr sz="1600" b="1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0" name="Google Shape;190;g2627d17cbe1_0_0"/>
          <p:cNvSpPr txBox="1"/>
          <p:nvPr/>
        </p:nvSpPr>
        <p:spPr>
          <a:xfrm>
            <a:off x="1994026" y="4640125"/>
            <a:ext cx="14697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</a:t>
            </a:r>
            <a:r>
              <a:rPr lang="en-US" sz="1600" b="1" dirty="0">
                <a:latin typeface="Times New Roman"/>
                <a:ea typeface="Times New Roman"/>
                <a:cs typeface="Times New Roman"/>
                <a:sym typeface="Times New Roman"/>
              </a:rPr>
              <a:t>ice</a:t>
            </a:r>
            <a:r>
              <a:rPr lang="en-US" sz="1600" b="1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</a:t>
            </a:r>
            <a:r>
              <a:rPr lang="en-US" sz="1600" b="1" dirty="0">
                <a:latin typeface="Times New Roman"/>
                <a:ea typeface="Times New Roman"/>
                <a:cs typeface="Times New Roman"/>
                <a:sym typeface="Times New Roman"/>
              </a:rPr>
              <a:t>hair</a:t>
            </a:r>
            <a:endParaRPr sz="1600" b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/>
            <a:r>
              <a:rPr lang="en-US" sz="1600" b="1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lang="en-US" sz="1600" b="1" dirty="0">
                <a:latin typeface="Times New Roman"/>
                <a:ea typeface="Times New Roman"/>
                <a:cs typeface="Times New Roman"/>
                <a:sym typeface="Times New Roman"/>
              </a:rPr>
              <a:t>Name</a:t>
            </a:r>
            <a:r>
              <a:rPr lang="en-US" sz="1600" b="1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</a:p>
        </p:txBody>
      </p:sp>
      <p:sp>
        <p:nvSpPr>
          <p:cNvPr id="191" name="Google Shape;191;g2627d17cbe1_0_0"/>
          <p:cNvSpPr txBox="1"/>
          <p:nvPr/>
        </p:nvSpPr>
        <p:spPr>
          <a:xfrm>
            <a:off x="3523636" y="4640125"/>
            <a:ext cx="14697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</a:t>
            </a:r>
            <a:r>
              <a:rPr lang="en-US" sz="1600" b="1" dirty="0">
                <a:latin typeface="Times New Roman"/>
                <a:ea typeface="Times New Roman"/>
                <a:cs typeface="Times New Roman"/>
                <a:sym typeface="Times New Roman"/>
              </a:rPr>
              <a:t>ecretary</a:t>
            </a:r>
            <a:endParaRPr sz="1600" b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lang="en-US" sz="1600" b="1" dirty="0">
                <a:latin typeface="Times New Roman"/>
                <a:ea typeface="Times New Roman"/>
                <a:cs typeface="Times New Roman"/>
                <a:sym typeface="Times New Roman"/>
              </a:rPr>
              <a:t>Name</a:t>
            </a:r>
            <a:r>
              <a:rPr lang="en-US" sz="1600" b="1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</a:p>
        </p:txBody>
      </p:sp>
      <p:sp>
        <p:nvSpPr>
          <p:cNvPr id="192" name="Google Shape;192;g2627d17cbe1_0_0"/>
          <p:cNvSpPr txBox="1"/>
          <p:nvPr/>
        </p:nvSpPr>
        <p:spPr>
          <a:xfrm>
            <a:off x="10197974" y="4616114"/>
            <a:ext cx="14697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latin typeface="Times New Roman"/>
                <a:ea typeface="Times New Roman"/>
                <a:cs typeface="Times New Roman"/>
                <a:sym typeface="Times New Roman"/>
              </a:rPr>
              <a:t>Other Position</a:t>
            </a:r>
            <a:endParaRPr sz="1600" b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lang="en-US" sz="1600" b="1" dirty="0">
                <a:latin typeface="Times New Roman"/>
                <a:ea typeface="Times New Roman"/>
                <a:cs typeface="Times New Roman"/>
                <a:sym typeface="Times New Roman"/>
              </a:rPr>
              <a:t>Name</a:t>
            </a:r>
            <a:r>
              <a:rPr lang="en-US" sz="1600" b="1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</a:p>
        </p:txBody>
      </p:sp>
      <p:sp>
        <p:nvSpPr>
          <p:cNvPr id="193" name="Google Shape;193;g2627d17cbe1_0_0"/>
          <p:cNvSpPr txBox="1"/>
          <p:nvPr/>
        </p:nvSpPr>
        <p:spPr>
          <a:xfrm>
            <a:off x="4764935" y="4598484"/>
            <a:ext cx="20355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</a:t>
            </a:r>
            <a:r>
              <a:rPr lang="en-US" sz="1600" b="1" dirty="0">
                <a:latin typeface="Times New Roman"/>
                <a:ea typeface="Times New Roman"/>
                <a:cs typeface="Times New Roman"/>
                <a:sym typeface="Times New Roman"/>
              </a:rPr>
              <a:t>reasurer</a:t>
            </a:r>
            <a:endParaRPr sz="1600" b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lang="en-US" sz="1600" b="1" dirty="0">
                <a:latin typeface="Times New Roman"/>
                <a:ea typeface="Times New Roman"/>
                <a:cs typeface="Times New Roman"/>
                <a:sym typeface="Times New Roman"/>
              </a:rPr>
              <a:t>Name</a:t>
            </a:r>
            <a:r>
              <a:rPr lang="en-US" sz="1600" b="1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</a:p>
        </p:txBody>
      </p:sp>
      <p:sp>
        <p:nvSpPr>
          <p:cNvPr id="194" name="Google Shape;194;g2627d17cbe1_0_0"/>
          <p:cNvSpPr txBox="1"/>
          <p:nvPr/>
        </p:nvSpPr>
        <p:spPr>
          <a:xfrm>
            <a:off x="8228610" y="4621570"/>
            <a:ext cx="21399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 smtClean="0">
                <a:latin typeface="Times New Roman"/>
                <a:ea typeface="Times New Roman"/>
                <a:cs typeface="Times New Roman"/>
                <a:sym typeface="Times New Roman"/>
              </a:rPr>
              <a:t>SBC-Faculty Advisor</a:t>
            </a:r>
            <a:endParaRPr sz="1600" b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lang="en-US" sz="1600" b="1" dirty="0">
                <a:latin typeface="Times New Roman"/>
                <a:ea typeface="Times New Roman"/>
                <a:cs typeface="Times New Roman"/>
                <a:sym typeface="Times New Roman"/>
              </a:rPr>
              <a:t>Name</a:t>
            </a:r>
            <a:r>
              <a:rPr lang="en-US" sz="1600" b="1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</a:p>
        </p:txBody>
      </p:sp>
      <p:sp>
        <p:nvSpPr>
          <p:cNvPr id="195" name="Google Shape;195;g2627d17cbe1_0_0"/>
          <p:cNvSpPr txBox="1"/>
          <p:nvPr/>
        </p:nvSpPr>
        <p:spPr>
          <a:xfrm>
            <a:off x="6711210" y="4584965"/>
            <a:ext cx="15174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Webmaster</a:t>
            </a:r>
            <a:endParaRPr sz="1600" b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/>
            <a:r>
              <a:rPr lang="en-US" sz="1600" b="1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lang="en-US" sz="1600" b="1" dirty="0">
                <a:latin typeface="Times New Roman"/>
                <a:ea typeface="Times New Roman"/>
                <a:cs typeface="Times New Roman"/>
                <a:sym typeface="Times New Roman"/>
              </a:rPr>
              <a:t>Name</a:t>
            </a:r>
            <a:r>
              <a:rPr lang="en-US" sz="1600" b="1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</a:p>
        </p:txBody>
      </p:sp>
      <p:sp>
        <p:nvSpPr>
          <p:cNvPr id="2" name="Google Shape;179;g2627d17cbe1_0_0">
            <a:extLst>
              <a:ext uri="{FF2B5EF4-FFF2-40B4-BE49-F238E27FC236}">
                <a16:creationId xmlns="" xmlns:a16="http://schemas.microsoft.com/office/drawing/2014/main" id="{086D3319-C702-7B5E-D008-B31691BF0C61}"/>
              </a:ext>
            </a:extLst>
          </p:cNvPr>
          <p:cNvSpPr txBox="1"/>
          <p:nvPr/>
        </p:nvSpPr>
        <p:spPr>
          <a:xfrm>
            <a:off x="352423" y="3150544"/>
            <a:ext cx="1408739" cy="1200288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71450" marR="0" lvl="0" indent="-1905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lang="en-US" sz="2400" b="1" dirty="0">
                <a:solidFill>
                  <a:srgbClr val="54813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Place Photo here</a:t>
            </a:r>
            <a:endParaRPr sz="2400" b="1" dirty="0">
              <a:solidFill>
                <a:srgbClr val="548135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" name="Google Shape;179;g2627d17cbe1_0_0">
            <a:extLst>
              <a:ext uri="{FF2B5EF4-FFF2-40B4-BE49-F238E27FC236}">
                <a16:creationId xmlns="" xmlns:a16="http://schemas.microsoft.com/office/drawing/2014/main" id="{55C2BFEB-6300-0FB3-9F4F-DD6D7C521B01}"/>
              </a:ext>
            </a:extLst>
          </p:cNvPr>
          <p:cNvSpPr txBox="1"/>
          <p:nvPr/>
        </p:nvSpPr>
        <p:spPr>
          <a:xfrm>
            <a:off x="1946068" y="3134288"/>
            <a:ext cx="1408739" cy="1200288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71450" marR="0" lvl="0" indent="-1905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lang="en-US" sz="2400" b="1" dirty="0">
                <a:solidFill>
                  <a:srgbClr val="54813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Place Photo here</a:t>
            </a:r>
            <a:endParaRPr sz="2400" b="1" dirty="0">
              <a:solidFill>
                <a:srgbClr val="548135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" name="Google Shape;179;g2627d17cbe1_0_0">
            <a:extLst>
              <a:ext uri="{FF2B5EF4-FFF2-40B4-BE49-F238E27FC236}">
                <a16:creationId xmlns="" xmlns:a16="http://schemas.microsoft.com/office/drawing/2014/main" id="{5F159AE3-0E9E-2C79-526F-EDF09722F5DA}"/>
              </a:ext>
            </a:extLst>
          </p:cNvPr>
          <p:cNvSpPr txBox="1"/>
          <p:nvPr/>
        </p:nvSpPr>
        <p:spPr>
          <a:xfrm>
            <a:off x="3584597" y="3140648"/>
            <a:ext cx="1408739" cy="1200288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71450" marR="0" lvl="0" indent="-1905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lang="en-US" sz="2400" b="1" dirty="0">
                <a:solidFill>
                  <a:srgbClr val="54813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Place Photo here</a:t>
            </a:r>
            <a:endParaRPr sz="2400" b="1" dirty="0">
              <a:solidFill>
                <a:srgbClr val="548135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" name="Google Shape;179;g2627d17cbe1_0_0">
            <a:extLst>
              <a:ext uri="{FF2B5EF4-FFF2-40B4-BE49-F238E27FC236}">
                <a16:creationId xmlns="" xmlns:a16="http://schemas.microsoft.com/office/drawing/2014/main" id="{E87B786B-BA91-6368-6B85-25EF602104A8}"/>
              </a:ext>
            </a:extLst>
          </p:cNvPr>
          <p:cNvSpPr txBox="1"/>
          <p:nvPr/>
        </p:nvSpPr>
        <p:spPr>
          <a:xfrm>
            <a:off x="5153694" y="3147807"/>
            <a:ext cx="1408739" cy="1200288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71450" marR="0" lvl="0" indent="-1905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lang="en-US" sz="2400" b="1" dirty="0">
                <a:solidFill>
                  <a:srgbClr val="54813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Place Photo here</a:t>
            </a:r>
            <a:endParaRPr sz="2400" b="1" dirty="0">
              <a:solidFill>
                <a:srgbClr val="548135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" name="Google Shape;179;g2627d17cbe1_0_0">
            <a:extLst>
              <a:ext uri="{FF2B5EF4-FFF2-40B4-BE49-F238E27FC236}">
                <a16:creationId xmlns="" xmlns:a16="http://schemas.microsoft.com/office/drawing/2014/main" id="{E5E0EF51-C90B-6BEA-B5C6-6A77E57A5038}"/>
              </a:ext>
            </a:extLst>
          </p:cNvPr>
          <p:cNvSpPr txBox="1"/>
          <p:nvPr/>
        </p:nvSpPr>
        <p:spPr>
          <a:xfrm>
            <a:off x="6759483" y="3134288"/>
            <a:ext cx="1408739" cy="1200288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71450" marR="0" lvl="0" indent="-1905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lang="en-US" sz="2400" b="1" dirty="0">
                <a:solidFill>
                  <a:srgbClr val="54813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Place Photo here</a:t>
            </a:r>
            <a:endParaRPr sz="2400" b="1" dirty="0">
              <a:solidFill>
                <a:srgbClr val="548135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" name="Google Shape;179;g2627d17cbe1_0_0">
            <a:extLst>
              <a:ext uri="{FF2B5EF4-FFF2-40B4-BE49-F238E27FC236}">
                <a16:creationId xmlns="" xmlns:a16="http://schemas.microsoft.com/office/drawing/2014/main" id="{6A2E0D8C-610A-5DF0-C8D2-9734BCDC62D1}"/>
              </a:ext>
            </a:extLst>
          </p:cNvPr>
          <p:cNvSpPr txBox="1"/>
          <p:nvPr/>
        </p:nvSpPr>
        <p:spPr>
          <a:xfrm>
            <a:off x="8497579" y="3134288"/>
            <a:ext cx="1408739" cy="1200288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71450" marR="0" lvl="0" indent="-1905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lang="en-US" sz="2400" b="1" dirty="0">
                <a:solidFill>
                  <a:srgbClr val="54813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Place Photo here</a:t>
            </a:r>
            <a:endParaRPr sz="2400" b="1" dirty="0">
              <a:solidFill>
                <a:srgbClr val="548135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" name="Google Shape;179;g2627d17cbe1_0_0">
            <a:extLst>
              <a:ext uri="{FF2B5EF4-FFF2-40B4-BE49-F238E27FC236}">
                <a16:creationId xmlns="" xmlns:a16="http://schemas.microsoft.com/office/drawing/2014/main" id="{1205540E-D66B-8B0A-B928-7C313A746B8B}"/>
              </a:ext>
            </a:extLst>
          </p:cNvPr>
          <p:cNvSpPr txBox="1"/>
          <p:nvPr/>
        </p:nvSpPr>
        <p:spPr>
          <a:xfrm>
            <a:off x="10235675" y="3152855"/>
            <a:ext cx="1408739" cy="1200288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71450" marR="0" lvl="0" indent="-1905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lang="en-US" sz="2400" b="1" dirty="0">
                <a:solidFill>
                  <a:srgbClr val="54813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Place Photo here</a:t>
            </a:r>
            <a:endParaRPr sz="2400" b="1" dirty="0">
              <a:solidFill>
                <a:srgbClr val="548135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86860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noFill/>
          <a:ln w="28575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61" name="Google Shape;161;p5"/>
          <p:cNvCxnSpPr/>
          <p:nvPr/>
        </p:nvCxnSpPr>
        <p:spPr>
          <a:xfrm>
            <a:off x="-1" y="6106691"/>
            <a:ext cx="12192000" cy="0"/>
          </a:xfrm>
          <a:prstGeom prst="straightConnector1">
            <a:avLst/>
          </a:prstGeom>
          <a:noFill/>
          <a:ln w="444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62" name="Google Shape;162;p5"/>
          <p:cNvSpPr txBox="1"/>
          <p:nvPr/>
        </p:nvSpPr>
        <p:spPr>
          <a:xfrm>
            <a:off x="11161059" y="6369663"/>
            <a:ext cx="811866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Page </a:t>
            </a:r>
            <a:r>
              <a:rPr lang="en-US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</a:t>
            </a:r>
            <a:endParaRPr sz="14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3" name="Google Shape;163;p5"/>
          <p:cNvSpPr txBox="1"/>
          <p:nvPr/>
        </p:nvSpPr>
        <p:spPr>
          <a:xfrm>
            <a:off x="352423" y="141660"/>
            <a:ext cx="10934702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US" sz="3600" dirty="0"/>
              <a:t>Chapter Chairs' Feedback and Discussion Topics</a:t>
            </a:r>
            <a:endParaRPr sz="36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4" name="Google Shape;164;p5"/>
          <p:cNvSpPr/>
          <p:nvPr/>
        </p:nvSpPr>
        <p:spPr>
          <a:xfrm rot="10800000" flipH="1">
            <a:off x="100012" y="789669"/>
            <a:ext cx="11872913" cy="45719"/>
          </a:xfrm>
          <a:prstGeom prst="rect">
            <a:avLst/>
          </a:prstGeom>
          <a:solidFill>
            <a:srgbClr val="548135"/>
          </a:solidFill>
          <a:ln w="12700" cap="flat" cmpd="sng">
            <a:solidFill>
              <a:srgbClr val="F4B08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61225" y="936045"/>
            <a:ext cx="11750486" cy="5170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Tx/>
              <a:buSzTx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5. Support from the IEEE AP-S Society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3" eaLnBrk="0" fontAlgn="base" hangingPunct="0">
              <a:spcBef>
                <a:spcPct val="0"/>
              </a:spcBef>
              <a:spcAft>
                <a:spcPts val="300"/>
              </a:spcAft>
              <a:buClrTx/>
            </a:pPr>
            <a:r>
              <a:rPr lang="en-US" altLang="en-US" sz="15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500" dirty="0" smtClean="0">
                <a:solidFill>
                  <a:schemeClr val="tx1"/>
                </a:solidFill>
                <a:latin typeface="Arial" panose="020B0604020202020204" pitchFamily="34" charset="0"/>
              </a:rPr>
              <a:t>    </a:t>
            </a: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How would you rate the support provided by the IEEE AP-S Society?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Excellent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Good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Poor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Tx/>
              <a:buSzTx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6. Support for Joint IEEE AP-S Chapters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Tx/>
              <a:buSzTx/>
              <a:tabLst/>
            </a:pP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     How would you evaluate the support provided by the IEEE AP-S Society to Joint AP-S Chapters?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Excellent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Adequate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Limited </a:t>
            </a:r>
          </a:p>
          <a:p>
            <a:pPr lvl="0" eaLnBrk="0" fontAlgn="base" hangingPunct="0">
              <a:spcBef>
                <a:spcPct val="0"/>
              </a:spcBef>
              <a:spcAft>
                <a:spcPts val="300"/>
              </a:spcAft>
              <a:buClrTx/>
            </a:pPr>
            <a:r>
              <a:rPr lang="en-US" altLang="en-US" sz="1500" dirty="0" smtClean="0">
                <a:solidFill>
                  <a:schemeClr val="tx1"/>
                </a:solidFill>
                <a:latin typeface="Arial" panose="020B0604020202020204" pitchFamily="34" charset="0"/>
              </a:rPr>
              <a:t>7</a:t>
            </a:r>
            <a:r>
              <a:rPr lang="en-US" altLang="en-US" sz="1500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. How </a:t>
            </a:r>
            <a:r>
              <a:rPr lang="en-US" altLang="en-US" sz="1500" b="1" dirty="0">
                <a:solidFill>
                  <a:schemeClr val="tx1"/>
                </a:solidFill>
                <a:latin typeface="Arial" panose="020B0604020202020204" pitchFamily="34" charset="0"/>
              </a:rPr>
              <a:t>would you rate the timeliness and effectiveness of responses from the CAC?</a:t>
            </a:r>
          </a:p>
          <a:p>
            <a:pPr marL="457200" lvl="1" eaLnBrk="0" fontAlgn="base" hangingPunct="0">
              <a:spcBef>
                <a:spcPct val="0"/>
              </a:spcBef>
              <a:spcAft>
                <a:spcPts val="300"/>
              </a:spcAft>
              <a:buClrTx/>
              <a:buFontTx/>
              <a:buChar char="•"/>
            </a:pPr>
            <a:r>
              <a:rPr lang="en-US" altLang="en-US" sz="1500" dirty="0">
                <a:solidFill>
                  <a:schemeClr val="tx1"/>
                </a:solidFill>
                <a:latin typeface="Arial" panose="020B0604020202020204" pitchFamily="34" charset="0"/>
              </a:rPr>
              <a:t>Excellent</a:t>
            </a:r>
          </a:p>
          <a:p>
            <a:pPr marL="457200" lvl="1" eaLnBrk="0" fontAlgn="base" hangingPunct="0">
              <a:spcBef>
                <a:spcPct val="0"/>
              </a:spcBef>
              <a:spcAft>
                <a:spcPts val="300"/>
              </a:spcAft>
              <a:buClrTx/>
              <a:buFontTx/>
              <a:buChar char="•"/>
            </a:pPr>
            <a:r>
              <a:rPr lang="en-US" altLang="en-US" sz="1500" dirty="0">
                <a:solidFill>
                  <a:schemeClr val="tx1"/>
                </a:solidFill>
                <a:latin typeface="Arial" panose="020B0604020202020204" pitchFamily="34" charset="0"/>
              </a:rPr>
              <a:t>Good</a:t>
            </a:r>
          </a:p>
          <a:p>
            <a:pPr marL="457200" lvl="1" eaLnBrk="0" fontAlgn="base" hangingPunct="0">
              <a:spcBef>
                <a:spcPct val="0"/>
              </a:spcBef>
              <a:spcAft>
                <a:spcPts val="300"/>
              </a:spcAft>
              <a:buClrTx/>
              <a:buFontTx/>
              <a:buChar char="•"/>
            </a:pPr>
            <a:r>
              <a:rPr lang="en-US" altLang="en-US" sz="1500" dirty="0" smtClean="0">
                <a:solidFill>
                  <a:schemeClr val="tx1"/>
                </a:solidFill>
                <a:latin typeface="Arial" panose="020B0604020202020204" pitchFamily="34" charset="0"/>
              </a:rPr>
              <a:t>Poor</a:t>
            </a:r>
            <a:endParaRPr lang="en-US" altLang="en-US" sz="15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ts val="300"/>
              </a:spcAft>
              <a:buClrTx/>
            </a:pPr>
            <a:r>
              <a:rPr lang="en-US" altLang="en-US" sz="1500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8. Support </a:t>
            </a:r>
            <a:r>
              <a:rPr lang="en-US" altLang="en-US" sz="1500" b="1" dirty="0">
                <a:solidFill>
                  <a:schemeClr val="tx1"/>
                </a:solidFill>
                <a:latin typeface="Arial" panose="020B0604020202020204" pitchFamily="34" charset="0"/>
              </a:rPr>
              <a:t>from IEEE MGA, SIGHT, and COPE</a:t>
            </a:r>
            <a:endParaRPr lang="en-US" altLang="en-US" sz="15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ts val="300"/>
              </a:spcAft>
              <a:buClrTx/>
              <a:buFontTx/>
              <a:buChar char="•"/>
            </a:pPr>
            <a:r>
              <a:rPr lang="en-US" altLang="en-US" sz="1500" dirty="0">
                <a:solidFill>
                  <a:schemeClr val="tx1"/>
                </a:solidFill>
                <a:latin typeface="Arial" panose="020B0604020202020204" pitchFamily="34" charset="0"/>
              </a:rPr>
              <a:t>How would you rate the support provided by IEEE MGA, SIGHT, and COPE?</a:t>
            </a:r>
          </a:p>
          <a:p>
            <a:pPr marL="457200" lvl="1" eaLnBrk="0" fontAlgn="base" hangingPunct="0">
              <a:spcBef>
                <a:spcPct val="0"/>
              </a:spcBef>
              <a:spcAft>
                <a:spcPts val="300"/>
              </a:spcAft>
              <a:buClrTx/>
              <a:buFontTx/>
              <a:buChar char="•"/>
            </a:pPr>
            <a:r>
              <a:rPr lang="en-US" altLang="en-US" sz="1500" dirty="0">
                <a:solidFill>
                  <a:schemeClr val="tx1"/>
                </a:solidFill>
                <a:latin typeface="Arial" panose="020B0604020202020204" pitchFamily="34" charset="0"/>
              </a:rPr>
              <a:t>Excellent</a:t>
            </a:r>
          </a:p>
          <a:p>
            <a:pPr marL="457200" lvl="1" eaLnBrk="0" fontAlgn="base" hangingPunct="0">
              <a:spcBef>
                <a:spcPct val="0"/>
              </a:spcBef>
              <a:spcAft>
                <a:spcPts val="300"/>
              </a:spcAft>
              <a:buClrTx/>
              <a:buFontTx/>
              <a:buChar char="•"/>
            </a:pPr>
            <a:r>
              <a:rPr lang="en-US" altLang="en-US" sz="1500" dirty="0">
                <a:solidFill>
                  <a:schemeClr val="tx1"/>
                </a:solidFill>
                <a:latin typeface="Arial" panose="020B0604020202020204" pitchFamily="34" charset="0"/>
              </a:rPr>
              <a:t>Good</a:t>
            </a:r>
          </a:p>
          <a:p>
            <a:pPr marL="457200" lvl="1" eaLnBrk="0" fontAlgn="base" hangingPunct="0">
              <a:spcBef>
                <a:spcPct val="0"/>
              </a:spcBef>
              <a:spcAft>
                <a:spcPts val="300"/>
              </a:spcAft>
              <a:buClrTx/>
              <a:buFontTx/>
              <a:buChar char="•"/>
            </a:pPr>
            <a:r>
              <a:rPr lang="en-US" altLang="en-US" sz="1500" dirty="0" smtClean="0">
                <a:solidFill>
                  <a:schemeClr val="tx1"/>
                </a:solidFill>
                <a:latin typeface="Arial" panose="020B0604020202020204" pitchFamily="34" charset="0"/>
              </a:rPr>
              <a:t>Poor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9539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noFill/>
          <a:ln w="28575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61" name="Google Shape;161;p5"/>
          <p:cNvCxnSpPr/>
          <p:nvPr/>
        </p:nvCxnSpPr>
        <p:spPr>
          <a:xfrm>
            <a:off x="-1" y="6106691"/>
            <a:ext cx="12192000" cy="0"/>
          </a:xfrm>
          <a:prstGeom prst="straightConnector1">
            <a:avLst/>
          </a:prstGeom>
          <a:noFill/>
          <a:ln w="444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62" name="Google Shape;162;p5"/>
          <p:cNvSpPr txBox="1"/>
          <p:nvPr/>
        </p:nvSpPr>
        <p:spPr>
          <a:xfrm>
            <a:off x="11170024" y="6369663"/>
            <a:ext cx="802901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Page </a:t>
            </a:r>
            <a:r>
              <a:rPr lang="en-US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21</a:t>
            </a:r>
            <a:endParaRPr sz="14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3" name="Google Shape;163;p5"/>
          <p:cNvSpPr txBox="1"/>
          <p:nvPr/>
        </p:nvSpPr>
        <p:spPr>
          <a:xfrm>
            <a:off x="352423" y="141660"/>
            <a:ext cx="10934702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US" sz="3600" dirty="0"/>
              <a:t>Chapter Chairs' Feedback and Discussion Topics</a:t>
            </a:r>
            <a:endParaRPr sz="36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4" name="Google Shape;164;p5"/>
          <p:cNvSpPr/>
          <p:nvPr/>
        </p:nvSpPr>
        <p:spPr>
          <a:xfrm rot="10800000" flipH="1">
            <a:off x="100012" y="789669"/>
            <a:ext cx="11872913" cy="45719"/>
          </a:xfrm>
          <a:prstGeom prst="rect">
            <a:avLst/>
          </a:prstGeom>
          <a:solidFill>
            <a:srgbClr val="548135"/>
          </a:solidFill>
          <a:ln w="12700" cap="flat" cmpd="sng">
            <a:solidFill>
              <a:srgbClr val="F4B08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38264" y="1098360"/>
            <a:ext cx="10931760" cy="3939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9. Distinguished Lecturer (DL) Program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  How satisfied are you with the Distinguished Lecturer Program?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What improvements would you recommend </a:t>
            </a:r>
            <a:r>
              <a:rPr lang="en-US" altLang="en-US" sz="1500" dirty="0" smtClean="0">
                <a:solidFill>
                  <a:schemeClr val="tx1"/>
                </a:solidFill>
                <a:latin typeface="Arial" panose="020B0604020202020204" pitchFamily="34" charset="0"/>
              </a:rPr>
              <a:t>for DL Program</a:t>
            </a: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lang="en-US" altLang="en-US" sz="1500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10. Support from AP-S MGA and AP-S Membership Development Committee</a:t>
            </a:r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  <a:buClrTx/>
            </a:pPr>
            <a:r>
              <a:rPr lang="en-US" altLang="en-US" sz="1500" dirty="0">
                <a:solidFill>
                  <a:schemeClr val="tx1"/>
                </a:solidFill>
                <a:latin typeface="Arial" panose="020B0604020202020204" pitchFamily="34" charset="0"/>
              </a:rPr>
              <a:t>How satisfied are you with the AP-S MGA and AP-S </a:t>
            </a:r>
            <a:r>
              <a:rPr lang="en-US" altLang="en-US" sz="1500" dirty="0" smtClean="0">
                <a:solidFill>
                  <a:schemeClr val="tx1"/>
                </a:solidFill>
                <a:latin typeface="Arial" panose="020B0604020202020204" pitchFamily="34" charset="0"/>
              </a:rPr>
              <a:t>MCD?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11. Support for Special Projects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lang="en-US" altLang="en-US" sz="15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500" dirty="0" smtClean="0">
                <a:solidFill>
                  <a:schemeClr val="tx1"/>
                </a:solidFill>
                <a:latin typeface="Arial" panose="020B0604020202020204" pitchFamily="34" charset="0"/>
              </a:rPr>
              <a:t>    </a:t>
            </a: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How would you rate the support provided by the IEEE AP-S Chapter Activities Committee (CAC), IEEE SIGHT, and COPE for Special Projects?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Excellent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Good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Poor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12.</a:t>
            </a:r>
            <a:r>
              <a:rPr kumimoji="0" lang="en-US" altLang="en-US" sz="15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What additional support or improvements would you recommend?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7147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noFill/>
          <a:ln w="28575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61" name="Google Shape;161;p5"/>
          <p:cNvCxnSpPr/>
          <p:nvPr/>
        </p:nvCxnSpPr>
        <p:spPr>
          <a:xfrm>
            <a:off x="-1" y="6106691"/>
            <a:ext cx="12192000" cy="0"/>
          </a:xfrm>
          <a:prstGeom prst="straightConnector1">
            <a:avLst/>
          </a:prstGeom>
          <a:noFill/>
          <a:ln w="444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62" name="Google Shape;162;p5"/>
          <p:cNvSpPr txBox="1"/>
          <p:nvPr/>
        </p:nvSpPr>
        <p:spPr>
          <a:xfrm>
            <a:off x="11196918" y="6369663"/>
            <a:ext cx="776007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Page </a:t>
            </a:r>
            <a:r>
              <a:rPr lang="en-US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endParaRPr sz="14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3" name="Google Shape;163;p5"/>
          <p:cNvSpPr txBox="1"/>
          <p:nvPr/>
        </p:nvSpPr>
        <p:spPr>
          <a:xfrm>
            <a:off x="352422" y="141660"/>
            <a:ext cx="11720513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Chapter Quad Presentation</a:t>
            </a:r>
            <a:endParaRPr sz="36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4" name="Google Shape;164;p5"/>
          <p:cNvSpPr/>
          <p:nvPr/>
        </p:nvSpPr>
        <p:spPr>
          <a:xfrm rot="10800000" flipH="1">
            <a:off x="100012" y="789669"/>
            <a:ext cx="11872913" cy="45719"/>
          </a:xfrm>
          <a:prstGeom prst="rect">
            <a:avLst/>
          </a:prstGeom>
          <a:solidFill>
            <a:srgbClr val="548135"/>
          </a:solidFill>
          <a:ln w="12700" cap="flat" cmpd="sng">
            <a:solidFill>
              <a:srgbClr val="F4B08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580753" y="1004048"/>
            <a:ext cx="11226358" cy="4860950"/>
            <a:chOff x="215154" y="628076"/>
            <a:chExt cx="8624046" cy="3784896"/>
          </a:xfrm>
        </p:grpSpPr>
        <p:sp>
          <p:nvSpPr>
            <p:cNvPr id="22" name="Line 7">
              <a:extLst>
                <a:ext uri="{FF2B5EF4-FFF2-40B4-BE49-F238E27FC236}">
                  <a16:creationId xmlns="" xmlns:a16="http://schemas.microsoft.com/office/drawing/2014/main" id="{AC8DEDDF-842E-2A4E-47A2-C23D39ACFEF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4800" y="2609751"/>
              <a:ext cx="8534400" cy="3678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013" dirty="0"/>
            </a:p>
          </p:txBody>
        </p:sp>
        <p:sp>
          <p:nvSpPr>
            <p:cNvPr id="23" name="Text Box 8">
              <a:extLst>
                <a:ext uri="{FF2B5EF4-FFF2-40B4-BE49-F238E27FC236}">
                  <a16:creationId xmlns="" xmlns:a16="http://schemas.microsoft.com/office/drawing/2014/main" id="{93726A29-D16E-30F6-967D-11F1A9B6AF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8853" y="701510"/>
              <a:ext cx="4196238" cy="2875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marL="233363" indent="-23336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1800" b="1" dirty="0">
                  <a:solidFill>
                    <a:srgbClr val="0070C0"/>
                  </a:solidFill>
                  <a:latin typeface="Franklin Gothic Book" panose="020B0503020102020204" pitchFamily="34" charset="0"/>
                </a:rPr>
                <a:t>Chapter Goal, Strategic Vision, Challenges</a:t>
              </a:r>
            </a:p>
          </p:txBody>
        </p:sp>
        <p:sp>
          <p:nvSpPr>
            <p:cNvPr id="24" name="Text Box 9">
              <a:extLst>
                <a:ext uri="{FF2B5EF4-FFF2-40B4-BE49-F238E27FC236}">
                  <a16:creationId xmlns="" xmlns:a16="http://schemas.microsoft.com/office/drawing/2014/main" id="{71466873-AC57-9509-2318-B816F3154E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5154" y="2668836"/>
              <a:ext cx="3954191" cy="2875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marL="233363" indent="-23336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800" b="1" dirty="0">
                  <a:solidFill>
                    <a:srgbClr val="0070C0"/>
                  </a:solidFill>
                  <a:latin typeface="Franklin Gothic Book" panose="020B0503020102020204" pitchFamily="34" charset="0"/>
                </a:rPr>
                <a:t>Chapter New Ideas/Initiatives/Thrusts</a:t>
              </a:r>
            </a:p>
          </p:txBody>
        </p:sp>
        <p:sp>
          <p:nvSpPr>
            <p:cNvPr id="25" name="Text Box 10">
              <a:extLst>
                <a:ext uri="{FF2B5EF4-FFF2-40B4-BE49-F238E27FC236}">
                  <a16:creationId xmlns="" xmlns:a16="http://schemas.microsoft.com/office/drawing/2014/main" id="{2983BDB4-6BFF-72E1-D389-4F9B215C16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32414" y="744781"/>
              <a:ext cx="3919846" cy="2875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marL="233363" indent="-23336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800" b="1" dirty="0">
                  <a:solidFill>
                    <a:srgbClr val="0070C0"/>
                  </a:solidFill>
                  <a:latin typeface="Franklin Gothic Book" panose="020B0503020102020204" pitchFamily="34" charset="0"/>
                </a:rPr>
                <a:t>Chapter Collaboration, Action Plan, Execution</a:t>
              </a:r>
            </a:p>
          </p:txBody>
        </p:sp>
        <p:sp>
          <p:nvSpPr>
            <p:cNvPr id="26" name="Text Box 11">
              <a:extLst>
                <a:ext uri="{FF2B5EF4-FFF2-40B4-BE49-F238E27FC236}">
                  <a16:creationId xmlns="" xmlns:a16="http://schemas.microsoft.com/office/drawing/2014/main" id="{DEA54299-7DE3-6CD1-5815-BF5617E85A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21994" y="2668836"/>
              <a:ext cx="4317206" cy="2875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marL="233363" indent="-23336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800" b="1" dirty="0">
                  <a:solidFill>
                    <a:srgbClr val="0070C0"/>
                  </a:solidFill>
                  <a:latin typeface="Franklin Gothic Book" panose="020B0503020102020204" pitchFamily="34" charset="0"/>
                </a:rPr>
                <a:t>Chapter Engagement, Membership Drives, Resources</a:t>
              </a:r>
            </a:p>
          </p:txBody>
        </p:sp>
        <p:sp>
          <p:nvSpPr>
            <p:cNvPr id="27" name="Line 6">
              <a:extLst>
                <a:ext uri="{FF2B5EF4-FFF2-40B4-BE49-F238E27FC236}">
                  <a16:creationId xmlns="" xmlns:a16="http://schemas.microsoft.com/office/drawing/2014/main" id="{D0C6990D-7E4E-28CA-3FEA-3A04F66260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11391" y="628076"/>
              <a:ext cx="0" cy="37848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013" dirty="0"/>
            </a:p>
          </p:txBody>
        </p:sp>
        <p:sp>
          <p:nvSpPr>
            <p:cNvPr id="29" name="Rettangolo 11">
              <a:extLst>
                <a:ext uri="{FF2B5EF4-FFF2-40B4-BE49-F238E27FC236}">
                  <a16:creationId xmlns="" xmlns:a16="http://schemas.microsoft.com/office/drawing/2014/main" id="{7100D56B-3237-37C7-2272-230D648AA872}"/>
                </a:ext>
              </a:extLst>
            </p:cNvPr>
            <p:cNvSpPr/>
            <p:nvPr/>
          </p:nvSpPr>
          <p:spPr>
            <a:xfrm>
              <a:off x="305933" y="1144556"/>
              <a:ext cx="4039736" cy="7668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indent="-342900" algn="just">
                <a:spcAft>
                  <a:spcPts val="600"/>
                </a:spcAft>
                <a:buFont typeface="+mj-lt"/>
                <a:buAutoNum type="arabicPeriod"/>
              </a:pPr>
              <a:r>
                <a:rPr lang="en-US" sz="1600" dirty="0">
                  <a:latin typeface="+mn-lt"/>
                  <a:cs typeface="Arial" panose="020B0604020202020204" pitchFamily="34" charset="0"/>
                </a:rPr>
                <a:t>…………………..</a:t>
              </a:r>
            </a:p>
            <a:p>
              <a:pPr marL="342900" indent="-342900" algn="just">
                <a:spcAft>
                  <a:spcPts val="600"/>
                </a:spcAft>
                <a:buFont typeface="+mj-lt"/>
                <a:buAutoNum type="arabicPeriod"/>
              </a:pPr>
              <a:r>
                <a:rPr lang="en-US" sz="1600" dirty="0">
                  <a:latin typeface="+mn-lt"/>
                  <a:cs typeface="Arial" panose="020B0604020202020204" pitchFamily="34" charset="0"/>
                </a:rPr>
                <a:t>………………….</a:t>
              </a:r>
            </a:p>
            <a:p>
              <a:pPr marL="342900" indent="-342900" algn="just">
                <a:spcAft>
                  <a:spcPts val="600"/>
                </a:spcAft>
                <a:buFont typeface="+mj-lt"/>
                <a:buAutoNum type="arabicPeriod"/>
              </a:pPr>
              <a:r>
                <a:rPr lang="en-US" sz="1600" dirty="0">
                  <a:latin typeface="+mn-lt"/>
                  <a:cs typeface="Arial" panose="020B0604020202020204" pitchFamily="34" charset="0"/>
                </a:rPr>
                <a:t>…………………..</a:t>
              </a:r>
            </a:p>
          </p:txBody>
        </p:sp>
      </p:grpSp>
      <p:sp>
        <p:nvSpPr>
          <p:cNvPr id="35" name="Rettangolo 11">
            <a:extLst>
              <a:ext uri="{FF2B5EF4-FFF2-40B4-BE49-F238E27FC236}">
                <a16:creationId xmlns="" xmlns:a16="http://schemas.microsoft.com/office/drawing/2014/main" id="{7100D56B-3237-37C7-2272-230D648AA872}"/>
              </a:ext>
            </a:extLst>
          </p:cNvPr>
          <p:cNvSpPr/>
          <p:nvPr/>
        </p:nvSpPr>
        <p:spPr>
          <a:xfrm>
            <a:off x="575406" y="4283197"/>
            <a:ext cx="5258729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en-US" sz="1600" dirty="0">
                <a:latin typeface="+mn-lt"/>
                <a:cs typeface="Arial" panose="020B0604020202020204" pitchFamily="34" charset="0"/>
              </a:rPr>
              <a:t>…………………..</a:t>
            </a:r>
          </a:p>
          <a:p>
            <a:pPr marL="34290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en-US" sz="1600" dirty="0">
                <a:latin typeface="+mn-lt"/>
                <a:cs typeface="Arial" panose="020B0604020202020204" pitchFamily="34" charset="0"/>
              </a:rPr>
              <a:t>………………….</a:t>
            </a:r>
          </a:p>
          <a:p>
            <a:pPr marL="34290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en-US" sz="1600" dirty="0">
                <a:latin typeface="+mn-lt"/>
                <a:cs typeface="Arial" panose="020B0604020202020204" pitchFamily="34" charset="0"/>
              </a:rPr>
              <a:t>…………………..</a:t>
            </a:r>
          </a:p>
        </p:txBody>
      </p:sp>
      <p:sp>
        <p:nvSpPr>
          <p:cNvPr id="36" name="Rettangolo 11">
            <a:extLst>
              <a:ext uri="{FF2B5EF4-FFF2-40B4-BE49-F238E27FC236}">
                <a16:creationId xmlns="" xmlns:a16="http://schemas.microsoft.com/office/drawing/2014/main" id="{7100D56B-3237-37C7-2272-230D648AA872}"/>
              </a:ext>
            </a:extLst>
          </p:cNvPr>
          <p:cNvSpPr/>
          <p:nvPr/>
        </p:nvSpPr>
        <p:spPr>
          <a:xfrm>
            <a:off x="6402686" y="1757518"/>
            <a:ext cx="5258729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en-US" sz="1600" dirty="0">
                <a:latin typeface="+mn-lt"/>
                <a:cs typeface="Arial" panose="020B0604020202020204" pitchFamily="34" charset="0"/>
              </a:rPr>
              <a:t>…………………..</a:t>
            </a:r>
          </a:p>
          <a:p>
            <a:pPr marL="34290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en-US" sz="1600" dirty="0">
                <a:latin typeface="+mn-lt"/>
                <a:cs typeface="Arial" panose="020B0604020202020204" pitchFamily="34" charset="0"/>
              </a:rPr>
              <a:t>………………….</a:t>
            </a:r>
          </a:p>
          <a:p>
            <a:pPr marL="34290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en-US" sz="1600" dirty="0">
                <a:latin typeface="+mn-lt"/>
                <a:cs typeface="Arial" panose="020B0604020202020204" pitchFamily="34" charset="0"/>
              </a:rPr>
              <a:t>…………………..</a:t>
            </a:r>
          </a:p>
        </p:txBody>
      </p:sp>
      <p:sp>
        <p:nvSpPr>
          <p:cNvPr id="37" name="Rettangolo 11">
            <a:extLst>
              <a:ext uri="{FF2B5EF4-FFF2-40B4-BE49-F238E27FC236}">
                <a16:creationId xmlns="" xmlns:a16="http://schemas.microsoft.com/office/drawing/2014/main" id="{7100D56B-3237-37C7-2272-230D648AA872}"/>
              </a:ext>
            </a:extLst>
          </p:cNvPr>
          <p:cNvSpPr/>
          <p:nvPr/>
        </p:nvSpPr>
        <p:spPr>
          <a:xfrm>
            <a:off x="6212678" y="4320212"/>
            <a:ext cx="5258729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en-US" sz="1600" dirty="0">
                <a:latin typeface="+mn-lt"/>
                <a:cs typeface="Arial" panose="020B0604020202020204" pitchFamily="34" charset="0"/>
              </a:rPr>
              <a:t>…………………..</a:t>
            </a:r>
          </a:p>
          <a:p>
            <a:pPr marL="34290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en-US" sz="1600" dirty="0">
                <a:latin typeface="+mn-lt"/>
                <a:cs typeface="Arial" panose="020B0604020202020204" pitchFamily="34" charset="0"/>
              </a:rPr>
              <a:t>………………….</a:t>
            </a:r>
          </a:p>
          <a:p>
            <a:pPr marL="34290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en-US" sz="1600" dirty="0">
                <a:latin typeface="+mn-lt"/>
                <a:cs typeface="Arial" panose="020B0604020202020204" pitchFamily="34" charset="0"/>
              </a:rPr>
              <a:t>…………………..</a:t>
            </a:r>
          </a:p>
        </p:txBody>
      </p:sp>
    </p:spTree>
    <p:extLst>
      <p:ext uri="{BB962C8B-B14F-4D97-AF65-F5344CB8AC3E}">
        <p14:creationId xmlns:p14="http://schemas.microsoft.com/office/powerpoint/2010/main" val="3853214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noFill/>
          <a:ln w="28575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04" name="Google Shape;104;p2"/>
          <p:cNvCxnSpPr/>
          <p:nvPr/>
        </p:nvCxnSpPr>
        <p:spPr>
          <a:xfrm>
            <a:off x="-1" y="6106691"/>
            <a:ext cx="12192000" cy="0"/>
          </a:xfrm>
          <a:prstGeom prst="straightConnector1">
            <a:avLst/>
          </a:prstGeom>
          <a:noFill/>
          <a:ln w="444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5" name="Google Shape;105;p2"/>
          <p:cNvSpPr txBox="1"/>
          <p:nvPr/>
        </p:nvSpPr>
        <p:spPr>
          <a:xfrm>
            <a:off x="11287125" y="6369663"/>
            <a:ext cx="685800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Page </a:t>
            </a:r>
            <a:r>
              <a:rPr lang="en-US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</a:t>
            </a:r>
            <a:endParaRPr sz="14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6" name="Google Shape;106;p2"/>
          <p:cNvSpPr/>
          <p:nvPr/>
        </p:nvSpPr>
        <p:spPr>
          <a:xfrm>
            <a:off x="352423" y="925597"/>
            <a:ext cx="5453096" cy="2501875"/>
          </a:xfrm>
          <a:prstGeom prst="rect">
            <a:avLst/>
          </a:prstGeom>
          <a:noFill/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EVENT 1-Photo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2"/>
          <p:cNvSpPr/>
          <p:nvPr/>
        </p:nvSpPr>
        <p:spPr>
          <a:xfrm>
            <a:off x="352423" y="3560329"/>
            <a:ext cx="5453095" cy="2372073"/>
          </a:xfrm>
          <a:prstGeom prst="rect">
            <a:avLst/>
          </a:prstGeom>
          <a:noFill/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EVENT-2 Photo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2"/>
          <p:cNvSpPr txBox="1"/>
          <p:nvPr/>
        </p:nvSpPr>
        <p:spPr>
          <a:xfrm>
            <a:off x="100012" y="103600"/>
            <a:ext cx="12091987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US" sz="3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Highlight Important </a:t>
            </a:r>
            <a:r>
              <a:rPr lang="en-US" sz="34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Technical Events </a:t>
            </a:r>
            <a:r>
              <a:rPr lang="en-US" sz="34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lang="en-US" sz="34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Jan 2026 </a:t>
            </a:r>
            <a:r>
              <a:rPr lang="en-US" sz="34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 </a:t>
            </a:r>
            <a:r>
              <a:rPr lang="en-US" sz="34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June 2026</a:t>
            </a:r>
            <a:r>
              <a:rPr lang="en-US" sz="34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endParaRPr sz="34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9" name="Google Shape;109;p2"/>
          <p:cNvSpPr/>
          <p:nvPr/>
        </p:nvSpPr>
        <p:spPr>
          <a:xfrm>
            <a:off x="5873026" y="925597"/>
            <a:ext cx="6099899" cy="2501876"/>
          </a:xfrm>
          <a:prstGeom prst="rect">
            <a:avLst/>
          </a:prstGeom>
          <a:solidFill>
            <a:srgbClr val="E1EFD8"/>
          </a:solidFill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Topic: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Venue: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Number of participants: Total (including Students &amp; Staff, Other)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2"/>
          <p:cNvSpPr/>
          <p:nvPr/>
        </p:nvSpPr>
        <p:spPr>
          <a:xfrm>
            <a:off x="5922121" y="3560328"/>
            <a:ext cx="6050804" cy="2328677"/>
          </a:xfrm>
          <a:prstGeom prst="rect">
            <a:avLst/>
          </a:prstGeom>
          <a:solidFill>
            <a:srgbClr val="E1EFD8"/>
          </a:solidFill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Topic: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Venue: 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endParaRPr lang="en-US"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Number of participants: Total (including Students &amp; Staff, Other)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2"/>
          <p:cNvSpPr/>
          <p:nvPr/>
        </p:nvSpPr>
        <p:spPr>
          <a:xfrm rot="10800000" flipH="1">
            <a:off x="100012" y="816361"/>
            <a:ext cx="11872913" cy="45719"/>
          </a:xfrm>
          <a:prstGeom prst="rect">
            <a:avLst/>
          </a:prstGeom>
          <a:solidFill>
            <a:srgbClr val="548135"/>
          </a:solidFill>
          <a:ln w="12700" cap="flat" cmpd="sng">
            <a:solidFill>
              <a:srgbClr val="F4B08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noFill/>
          <a:ln w="28575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04" name="Google Shape;104;p2"/>
          <p:cNvCxnSpPr/>
          <p:nvPr/>
        </p:nvCxnSpPr>
        <p:spPr>
          <a:xfrm>
            <a:off x="-1" y="6106691"/>
            <a:ext cx="12192000" cy="0"/>
          </a:xfrm>
          <a:prstGeom prst="straightConnector1">
            <a:avLst/>
          </a:prstGeom>
          <a:noFill/>
          <a:ln w="444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5" name="Google Shape;105;p2"/>
          <p:cNvSpPr txBox="1"/>
          <p:nvPr/>
        </p:nvSpPr>
        <p:spPr>
          <a:xfrm>
            <a:off x="11287125" y="6324378"/>
            <a:ext cx="685800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Page </a:t>
            </a:r>
            <a:r>
              <a:rPr lang="en-US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</a:t>
            </a:r>
            <a:endParaRPr sz="14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6" name="Google Shape;106;p2"/>
          <p:cNvSpPr/>
          <p:nvPr/>
        </p:nvSpPr>
        <p:spPr>
          <a:xfrm>
            <a:off x="352423" y="925597"/>
            <a:ext cx="5453096" cy="2501875"/>
          </a:xfrm>
          <a:prstGeom prst="rect">
            <a:avLst/>
          </a:prstGeom>
          <a:noFill/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EVENT 1-Photo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2"/>
          <p:cNvSpPr/>
          <p:nvPr/>
        </p:nvSpPr>
        <p:spPr>
          <a:xfrm>
            <a:off x="352423" y="3560329"/>
            <a:ext cx="5453095" cy="2372073"/>
          </a:xfrm>
          <a:prstGeom prst="rect">
            <a:avLst/>
          </a:prstGeom>
          <a:noFill/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EVENT-2 Photo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2"/>
          <p:cNvSpPr txBox="1"/>
          <p:nvPr/>
        </p:nvSpPr>
        <p:spPr>
          <a:xfrm>
            <a:off x="0" y="103600"/>
            <a:ext cx="12191999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US" sz="3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Highlight Important </a:t>
            </a:r>
            <a:r>
              <a:rPr lang="en-US" sz="34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Technical Events </a:t>
            </a:r>
            <a:r>
              <a:rPr lang="en-US" sz="34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lang="en-US" sz="34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Jan 2026 </a:t>
            </a:r>
            <a:r>
              <a:rPr lang="en-US" sz="34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 </a:t>
            </a:r>
            <a:r>
              <a:rPr lang="en-US" sz="34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June 2026</a:t>
            </a:r>
            <a:r>
              <a:rPr lang="en-US" sz="34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endParaRPr lang="en-US" sz="34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9" name="Google Shape;109;p2"/>
          <p:cNvSpPr/>
          <p:nvPr/>
        </p:nvSpPr>
        <p:spPr>
          <a:xfrm>
            <a:off x="5873026" y="925597"/>
            <a:ext cx="6099899" cy="2501876"/>
          </a:xfrm>
          <a:prstGeom prst="rect">
            <a:avLst/>
          </a:prstGeom>
          <a:solidFill>
            <a:srgbClr val="E1EFD8"/>
          </a:solidFill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Topic: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Venue: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Number of participants: Total (including Students &amp; Staff, Other)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2"/>
          <p:cNvSpPr/>
          <p:nvPr/>
        </p:nvSpPr>
        <p:spPr>
          <a:xfrm>
            <a:off x="5922121" y="3560328"/>
            <a:ext cx="6050804" cy="2328677"/>
          </a:xfrm>
          <a:prstGeom prst="rect">
            <a:avLst/>
          </a:prstGeom>
          <a:solidFill>
            <a:srgbClr val="E1EFD8"/>
          </a:solidFill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Topic: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Venue: 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endParaRPr lang="en-US"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Number of participants: Total (including Students &amp; Staff, Other)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2"/>
          <p:cNvSpPr/>
          <p:nvPr/>
        </p:nvSpPr>
        <p:spPr>
          <a:xfrm rot="10800000" flipH="1">
            <a:off x="100012" y="816361"/>
            <a:ext cx="11872913" cy="45719"/>
          </a:xfrm>
          <a:prstGeom prst="rect">
            <a:avLst/>
          </a:prstGeom>
          <a:solidFill>
            <a:srgbClr val="548135"/>
          </a:solidFill>
          <a:ln w="12700" cap="flat" cmpd="sng">
            <a:solidFill>
              <a:srgbClr val="F4B08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5589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noFill/>
          <a:ln w="28575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04" name="Google Shape;104;p2"/>
          <p:cNvCxnSpPr/>
          <p:nvPr/>
        </p:nvCxnSpPr>
        <p:spPr>
          <a:xfrm>
            <a:off x="-1" y="6106691"/>
            <a:ext cx="12192000" cy="0"/>
          </a:xfrm>
          <a:prstGeom prst="straightConnector1">
            <a:avLst/>
          </a:prstGeom>
          <a:noFill/>
          <a:ln w="444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5" name="Google Shape;105;p2"/>
          <p:cNvSpPr txBox="1"/>
          <p:nvPr/>
        </p:nvSpPr>
        <p:spPr>
          <a:xfrm>
            <a:off x="11287125" y="6369663"/>
            <a:ext cx="68580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Page </a:t>
            </a:r>
            <a:r>
              <a:rPr lang="en-US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</a:t>
            </a:r>
            <a:endParaRPr sz="14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6" name="Google Shape;106;p2"/>
          <p:cNvSpPr/>
          <p:nvPr/>
        </p:nvSpPr>
        <p:spPr>
          <a:xfrm>
            <a:off x="352423" y="925597"/>
            <a:ext cx="5453096" cy="2501875"/>
          </a:xfrm>
          <a:prstGeom prst="rect">
            <a:avLst/>
          </a:prstGeom>
          <a:noFill/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EVENT 1-Photo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2"/>
          <p:cNvSpPr/>
          <p:nvPr/>
        </p:nvSpPr>
        <p:spPr>
          <a:xfrm>
            <a:off x="352423" y="3560329"/>
            <a:ext cx="5453095" cy="2372073"/>
          </a:xfrm>
          <a:prstGeom prst="rect">
            <a:avLst/>
          </a:prstGeom>
          <a:noFill/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EVENT-2 Photo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2"/>
          <p:cNvSpPr txBox="1"/>
          <p:nvPr/>
        </p:nvSpPr>
        <p:spPr>
          <a:xfrm>
            <a:off x="0" y="103600"/>
            <a:ext cx="12191999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US" sz="3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Highlight </a:t>
            </a:r>
            <a:r>
              <a:rPr lang="en-US" sz="34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Important Technical </a:t>
            </a:r>
            <a:r>
              <a:rPr lang="en-US" sz="34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Events(</a:t>
            </a:r>
            <a:r>
              <a:rPr lang="en-US" sz="34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Jan 2026 </a:t>
            </a:r>
            <a:r>
              <a:rPr lang="en-US" sz="34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 June </a:t>
            </a:r>
            <a:r>
              <a:rPr lang="en-US" sz="34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2026</a:t>
            </a:r>
            <a:r>
              <a:rPr lang="en-US" sz="34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endParaRPr lang="en-US" sz="34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9" name="Google Shape;109;p2"/>
          <p:cNvSpPr/>
          <p:nvPr/>
        </p:nvSpPr>
        <p:spPr>
          <a:xfrm>
            <a:off x="5873026" y="925597"/>
            <a:ext cx="6099899" cy="2501876"/>
          </a:xfrm>
          <a:prstGeom prst="rect">
            <a:avLst/>
          </a:prstGeom>
          <a:solidFill>
            <a:srgbClr val="E1EFD8"/>
          </a:solidFill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Topic: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Venue: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Number of participants: Total (including Students &amp; Staff, Other)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2"/>
          <p:cNvSpPr/>
          <p:nvPr/>
        </p:nvSpPr>
        <p:spPr>
          <a:xfrm>
            <a:off x="5922121" y="3560328"/>
            <a:ext cx="6050804" cy="2328677"/>
          </a:xfrm>
          <a:prstGeom prst="rect">
            <a:avLst/>
          </a:prstGeom>
          <a:solidFill>
            <a:srgbClr val="E1EFD8"/>
          </a:solidFill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Topic: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Venue: 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endParaRPr lang="en-US"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Number of participants: Total (including Students &amp; Staff, Other)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2"/>
          <p:cNvSpPr/>
          <p:nvPr/>
        </p:nvSpPr>
        <p:spPr>
          <a:xfrm rot="10800000" flipH="1">
            <a:off x="100012" y="816361"/>
            <a:ext cx="11872913" cy="45719"/>
          </a:xfrm>
          <a:prstGeom prst="rect">
            <a:avLst/>
          </a:prstGeom>
          <a:solidFill>
            <a:srgbClr val="548135"/>
          </a:solidFill>
          <a:ln w="12700" cap="flat" cmpd="sng">
            <a:solidFill>
              <a:srgbClr val="F4B08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743318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noFill/>
          <a:ln w="28575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04" name="Google Shape;104;p2"/>
          <p:cNvCxnSpPr/>
          <p:nvPr/>
        </p:nvCxnSpPr>
        <p:spPr>
          <a:xfrm>
            <a:off x="-1" y="6106691"/>
            <a:ext cx="12192000" cy="0"/>
          </a:xfrm>
          <a:prstGeom prst="straightConnector1">
            <a:avLst/>
          </a:prstGeom>
          <a:noFill/>
          <a:ln w="444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5" name="Google Shape;105;p2"/>
          <p:cNvSpPr txBox="1"/>
          <p:nvPr/>
        </p:nvSpPr>
        <p:spPr>
          <a:xfrm>
            <a:off x="11287125" y="6369663"/>
            <a:ext cx="68580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Page </a:t>
            </a:r>
            <a:r>
              <a:rPr lang="en-US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7</a:t>
            </a:r>
            <a:endParaRPr sz="14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6" name="Google Shape;106;p2"/>
          <p:cNvSpPr/>
          <p:nvPr/>
        </p:nvSpPr>
        <p:spPr>
          <a:xfrm>
            <a:off x="352423" y="925597"/>
            <a:ext cx="5453096" cy="2501875"/>
          </a:xfrm>
          <a:prstGeom prst="rect">
            <a:avLst/>
          </a:prstGeom>
          <a:noFill/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EVENT 1-Photo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2"/>
          <p:cNvSpPr/>
          <p:nvPr/>
        </p:nvSpPr>
        <p:spPr>
          <a:xfrm>
            <a:off x="352423" y="3560329"/>
            <a:ext cx="5453095" cy="2372073"/>
          </a:xfrm>
          <a:prstGeom prst="rect">
            <a:avLst/>
          </a:prstGeom>
          <a:noFill/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EVENT-2 Photo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2"/>
          <p:cNvSpPr txBox="1"/>
          <p:nvPr/>
        </p:nvSpPr>
        <p:spPr>
          <a:xfrm>
            <a:off x="352422" y="103600"/>
            <a:ext cx="11326121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US" sz="36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Highlight </a:t>
            </a:r>
            <a:r>
              <a:rPr lang="en-US" sz="36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Important Events </a:t>
            </a:r>
            <a:r>
              <a:rPr lang="en-US" sz="36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lang="en-US" sz="36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Jan 2026 </a:t>
            </a:r>
            <a:r>
              <a:rPr lang="en-US" sz="36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 June </a:t>
            </a:r>
            <a:r>
              <a:rPr lang="en-US" sz="36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2026</a:t>
            </a:r>
            <a:r>
              <a:rPr lang="en-US" sz="36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endParaRPr lang="en-US" sz="36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9" name="Google Shape;109;p2"/>
          <p:cNvSpPr/>
          <p:nvPr/>
        </p:nvSpPr>
        <p:spPr>
          <a:xfrm>
            <a:off x="5873026" y="925597"/>
            <a:ext cx="6099899" cy="2501876"/>
          </a:xfrm>
          <a:prstGeom prst="rect">
            <a:avLst/>
          </a:prstGeom>
          <a:solidFill>
            <a:srgbClr val="E1EFD8"/>
          </a:solidFill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Topic: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Venue: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Number of participants: Total (including Students &amp; Staff, Other)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2"/>
          <p:cNvSpPr/>
          <p:nvPr/>
        </p:nvSpPr>
        <p:spPr>
          <a:xfrm>
            <a:off x="5922121" y="3560328"/>
            <a:ext cx="6050804" cy="2328677"/>
          </a:xfrm>
          <a:prstGeom prst="rect">
            <a:avLst/>
          </a:prstGeom>
          <a:solidFill>
            <a:srgbClr val="E1EFD8"/>
          </a:solidFill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Topic: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Venue: 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endParaRPr lang="en-US"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Number of participants: Total (including Students &amp; Staff, Other)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2"/>
          <p:cNvSpPr/>
          <p:nvPr/>
        </p:nvSpPr>
        <p:spPr>
          <a:xfrm rot="10800000" flipH="1">
            <a:off x="100012" y="816361"/>
            <a:ext cx="11872913" cy="45719"/>
          </a:xfrm>
          <a:prstGeom prst="rect">
            <a:avLst/>
          </a:prstGeom>
          <a:solidFill>
            <a:srgbClr val="548135"/>
          </a:solidFill>
          <a:ln w="12700" cap="flat" cmpd="sng">
            <a:solidFill>
              <a:srgbClr val="F4B08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701220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noFill/>
          <a:ln w="28575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04" name="Google Shape;104;p2"/>
          <p:cNvCxnSpPr/>
          <p:nvPr/>
        </p:nvCxnSpPr>
        <p:spPr>
          <a:xfrm>
            <a:off x="-1" y="6106691"/>
            <a:ext cx="12192000" cy="0"/>
          </a:xfrm>
          <a:prstGeom prst="straightConnector1">
            <a:avLst/>
          </a:prstGeom>
          <a:noFill/>
          <a:ln w="444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5" name="Google Shape;105;p2"/>
          <p:cNvSpPr txBox="1"/>
          <p:nvPr/>
        </p:nvSpPr>
        <p:spPr>
          <a:xfrm>
            <a:off x="11287125" y="6369663"/>
            <a:ext cx="68580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Page </a:t>
            </a:r>
            <a:r>
              <a:rPr lang="en-US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8</a:t>
            </a:r>
            <a:endParaRPr sz="14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6" name="Google Shape;106;p2"/>
          <p:cNvSpPr/>
          <p:nvPr/>
        </p:nvSpPr>
        <p:spPr>
          <a:xfrm>
            <a:off x="352423" y="925597"/>
            <a:ext cx="5453096" cy="2501875"/>
          </a:xfrm>
          <a:prstGeom prst="rect">
            <a:avLst/>
          </a:prstGeom>
          <a:noFill/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EVENT 1-Photo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2"/>
          <p:cNvSpPr/>
          <p:nvPr/>
        </p:nvSpPr>
        <p:spPr>
          <a:xfrm>
            <a:off x="352423" y="3560329"/>
            <a:ext cx="5453095" cy="2372073"/>
          </a:xfrm>
          <a:prstGeom prst="rect">
            <a:avLst/>
          </a:prstGeom>
          <a:noFill/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EVENT-2 Photo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2"/>
          <p:cNvSpPr txBox="1"/>
          <p:nvPr/>
        </p:nvSpPr>
        <p:spPr>
          <a:xfrm>
            <a:off x="352422" y="103600"/>
            <a:ext cx="11326121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US" sz="36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IEEE AP-S Workshop Events </a:t>
            </a:r>
            <a:r>
              <a:rPr lang="en-US" sz="36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lang="en-US" sz="36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Jan 2026 </a:t>
            </a:r>
            <a:r>
              <a:rPr lang="en-US" sz="36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 June </a:t>
            </a:r>
            <a:r>
              <a:rPr lang="en-US" sz="36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2026</a:t>
            </a:r>
            <a:r>
              <a:rPr lang="en-US" sz="36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endParaRPr lang="en-US" sz="36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9" name="Google Shape;109;p2"/>
          <p:cNvSpPr/>
          <p:nvPr/>
        </p:nvSpPr>
        <p:spPr>
          <a:xfrm>
            <a:off x="5873026" y="925597"/>
            <a:ext cx="6099899" cy="2501876"/>
          </a:xfrm>
          <a:prstGeom prst="rect">
            <a:avLst/>
          </a:prstGeom>
          <a:solidFill>
            <a:srgbClr val="E1EFD8"/>
          </a:solidFill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Topic: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Venue: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Number of participants: Total (including Students &amp; Staff, Other)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2"/>
          <p:cNvSpPr/>
          <p:nvPr/>
        </p:nvSpPr>
        <p:spPr>
          <a:xfrm>
            <a:off x="5922121" y="3560328"/>
            <a:ext cx="6050804" cy="2328677"/>
          </a:xfrm>
          <a:prstGeom prst="rect">
            <a:avLst/>
          </a:prstGeom>
          <a:solidFill>
            <a:srgbClr val="E1EFD8"/>
          </a:solidFill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Topic: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Venue: 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endParaRPr lang="en-US"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Number of participants: Total (including Students &amp; Staff, Other)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2"/>
          <p:cNvSpPr/>
          <p:nvPr/>
        </p:nvSpPr>
        <p:spPr>
          <a:xfrm rot="10800000" flipH="1">
            <a:off x="100012" y="816361"/>
            <a:ext cx="11872913" cy="45719"/>
          </a:xfrm>
          <a:prstGeom prst="rect">
            <a:avLst/>
          </a:prstGeom>
          <a:solidFill>
            <a:srgbClr val="548135"/>
          </a:solidFill>
          <a:ln w="12700" cap="flat" cmpd="sng">
            <a:solidFill>
              <a:srgbClr val="F4B08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419167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noFill/>
          <a:ln w="28575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04" name="Google Shape;104;p2"/>
          <p:cNvCxnSpPr/>
          <p:nvPr/>
        </p:nvCxnSpPr>
        <p:spPr>
          <a:xfrm>
            <a:off x="-1" y="6106691"/>
            <a:ext cx="12192000" cy="0"/>
          </a:xfrm>
          <a:prstGeom prst="straightConnector1">
            <a:avLst/>
          </a:prstGeom>
          <a:noFill/>
          <a:ln w="444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5" name="Google Shape;105;p2"/>
          <p:cNvSpPr txBox="1"/>
          <p:nvPr/>
        </p:nvSpPr>
        <p:spPr>
          <a:xfrm>
            <a:off x="11287125" y="6369663"/>
            <a:ext cx="68580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Page </a:t>
            </a:r>
            <a:r>
              <a:rPr lang="en-US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9</a:t>
            </a:r>
            <a:endParaRPr sz="14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6" name="Google Shape;106;p2"/>
          <p:cNvSpPr/>
          <p:nvPr/>
        </p:nvSpPr>
        <p:spPr>
          <a:xfrm>
            <a:off x="352423" y="925597"/>
            <a:ext cx="5453096" cy="2501875"/>
          </a:xfrm>
          <a:prstGeom prst="rect">
            <a:avLst/>
          </a:prstGeom>
          <a:noFill/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EVENT 1-Photo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2"/>
          <p:cNvSpPr/>
          <p:nvPr/>
        </p:nvSpPr>
        <p:spPr>
          <a:xfrm>
            <a:off x="352423" y="3560329"/>
            <a:ext cx="5453095" cy="2372073"/>
          </a:xfrm>
          <a:prstGeom prst="rect">
            <a:avLst/>
          </a:prstGeom>
          <a:noFill/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EVENT-2 Photo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2"/>
          <p:cNvSpPr txBox="1"/>
          <p:nvPr/>
        </p:nvSpPr>
        <p:spPr>
          <a:xfrm>
            <a:off x="352422" y="103600"/>
            <a:ext cx="11326121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US" sz="36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Student Design Contest Events </a:t>
            </a:r>
            <a:r>
              <a:rPr lang="en-US" sz="36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lang="en-US" sz="36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Jan 2026 </a:t>
            </a:r>
            <a:r>
              <a:rPr lang="en-US" sz="36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 June </a:t>
            </a:r>
            <a:r>
              <a:rPr lang="en-US" sz="36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2026</a:t>
            </a:r>
            <a:r>
              <a:rPr lang="en-US" sz="36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endParaRPr lang="en-US" sz="36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9" name="Google Shape;109;p2"/>
          <p:cNvSpPr/>
          <p:nvPr/>
        </p:nvSpPr>
        <p:spPr>
          <a:xfrm>
            <a:off x="5873026" y="925597"/>
            <a:ext cx="6099899" cy="2501876"/>
          </a:xfrm>
          <a:prstGeom prst="rect">
            <a:avLst/>
          </a:prstGeom>
          <a:solidFill>
            <a:srgbClr val="E1EFD8"/>
          </a:solidFill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Topic: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Venue: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Number of participants: Total (including Students &amp; Staff, Other)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2"/>
          <p:cNvSpPr/>
          <p:nvPr/>
        </p:nvSpPr>
        <p:spPr>
          <a:xfrm>
            <a:off x="5922121" y="3560328"/>
            <a:ext cx="6050804" cy="2328677"/>
          </a:xfrm>
          <a:prstGeom prst="rect">
            <a:avLst/>
          </a:prstGeom>
          <a:solidFill>
            <a:srgbClr val="E1EFD8"/>
          </a:solidFill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Topic: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Venue: 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endParaRPr lang="en-US"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Number of participants: Total (including Students &amp; Staff, Other)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2"/>
          <p:cNvSpPr/>
          <p:nvPr/>
        </p:nvSpPr>
        <p:spPr>
          <a:xfrm rot="10800000" flipH="1">
            <a:off x="100012" y="816361"/>
            <a:ext cx="11872913" cy="45719"/>
          </a:xfrm>
          <a:prstGeom prst="rect">
            <a:avLst/>
          </a:prstGeom>
          <a:solidFill>
            <a:srgbClr val="548135"/>
          </a:solidFill>
          <a:ln w="12700" cap="flat" cmpd="sng">
            <a:solidFill>
              <a:srgbClr val="F4B08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303641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819</TotalTime>
  <Words>1353</Words>
  <Application>Microsoft Office PowerPoint</Application>
  <PresentationFormat>Widescreen</PresentationFormat>
  <Paragraphs>330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Arial</vt:lpstr>
      <vt:lpstr>Calibri</vt:lpstr>
      <vt:lpstr>Calibri Light</vt:lpstr>
      <vt:lpstr>Franklin Gothic Book</vt:lpstr>
      <vt:lpstr>Noto Sans Symbols</vt:lpstr>
      <vt:lpstr>Times New Roman</vt:lpstr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SC22D006-Kathu Sudevan 2022-PHD-Avionics</dc:creator>
  <cp:lastModifiedBy>Microsoft account</cp:lastModifiedBy>
  <cp:revision>44</cp:revision>
  <dcterms:created xsi:type="dcterms:W3CDTF">2023-11-24T04:51:53Z</dcterms:created>
  <dcterms:modified xsi:type="dcterms:W3CDTF">2026-07-07T00:47:54Z</dcterms:modified>
</cp:coreProperties>
</file>