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2"/>
            <a:ext cx="15240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5867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3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933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558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0D44-59E5-4995-9C03-D9B7DB21712F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5D16-6C28-499C-8837-91E963EE24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565053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89BD-915D-4AB8-8D9C-65A1D7D8A289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3118-AEB8-4019-8D30-86CA9F2E1C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94488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5850-5CEA-48D8-9B59-4163C7CBA394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CBEE-FAC9-4700-BC58-620A46C122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27979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1"/>
            <a:ext cx="51308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1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1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17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1" y="590551"/>
            <a:ext cx="10464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1" y="1981200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1" y="1981200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1" y="4114800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1" y="4114800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552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1"/>
            <a:ext cx="10464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1" y="1981200"/>
            <a:ext cx="51308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1" y="1981200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1" y="4114800"/>
            <a:ext cx="51308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040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981200"/>
            <a:ext cx="51308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1" y="1981200"/>
            <a:ext cx="51308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2053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267200"/>
          </a:xfrm>
        </p:spPr>
        <p:txBody>
          <a:bodyPr/>
          <a:lstStyle>
            <a:lvl1pPr>
              <a:spcAft>
                <a:spcPts val="640"/>
              </a:spcAft>
              <a:defRPr sz="2667">
                <a:solidFill>
                  <a:schemeClr val="tx2"/>
                </a:solidFill>
              </a:defRPr>
            </a:lvl1pPr>
            <a:lvl2pPr>
              <a:spcAft>
                <a:spcPts val="640"/>
              </a:spcAft>
              <a:defRPr sz="2667">
                <a:solidFill>
                  <a:schemeClr val="tx2"/>
                </a:solidFill>
              </a:defRPr>
            </a:lvl2pPr>
            <a:lvl3pPr>
              <a:spcAft>
                <a:spcPts val="640"/>
              </a:spcAft>
              <a:defRPr sz="2667">
                <a:solidFill>
                  <a:schemeClr val="tx2"/>
                </a:solidFill>
              </a:defRPr>
            </a:lvl3pPr>
            <a:lvl4pPr>
              <a:spcAft>
                <a:spcPts val="640"/>
              </a:spcAft>
              <a:defRPr sz="2667">
                <a:solidFill>
                  <a:schemeClr val="tx2"/>
                </a:solidFill>
              </a:defRPr>
            </a:lvl4pPr>
            <a:lvl5pPr>
              <a:spcAft>
                <a:spcPts val="640"/>
              </a:spcAft>
              <a:defRPr sz="26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683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7" y="3157836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9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667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9" y="4887456"/>
            <a:ext cx="10557364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8C05-AAB1-42DB-8230-8CFE54963B6A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1720-CF79-42D6-9457-B5EBFBF71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994275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5841-24C2-46DC-B294-5A6962300E12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1024-2856-4798-90E0-C4E875D5C7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6835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29C2-9AB0-42E1-8688-5B2365BE1749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C512-858D-4854-BF4D-D9A8CBC757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30470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70" indent="0">
              <a:buNone/>
              <a:defRPr sz="2400"/>
            </a:lvl2pPr>
            <a:lvl3pPr marL="1219139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7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437C-21CE-42B7-B002-D04036C929E3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AA1E-FC85-4A1D-AEDB-E0A53ED6F2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0414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B3A2-6C7B-444F-AF74-F583AE1913FF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5A37-D75D-477A-8D27-1FB3DA82AA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6162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47E0-2CD4-4F15-97E8-734ED025FBDA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6031-5A87-4F3B-9037-30B7C81388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183307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7FF9A-B0DC-41ED-A1B8-E7EA5DC239A4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BD71-35E8-467E-A520-C3EA241FE1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735227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C34F-0E24-4DD0-908A-B4A84FF0FC04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01A1-3125-4A3D-8B1D-33304916F3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95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2DDE-5E60-4068-AB69-AD88FF90EEC7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6CFA-9B0B-4516-9CC0-CA2FEE8569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24004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172200"/>
            <a:ext cx="416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E8C8B7-0322-4E11-BD2A-F23C00A6E8A9}" type="datetime1">
              <a:rPr lang="en-US" altLang="ja-JP"/>
              <a:pPr>
                <a:defRPr/>
              </a:pPr>
              <a:t>10/6/2025</a:t>
            </a:fld>
            <a:endParaRPr lang="en-US" altLang="ja-JP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17220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45EF73-2E52-4481-BE81-AC1F648E8F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3078" name="Picture 7" descr="IEEE_TAG_BLUE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52" y="5915025"/>
            <a:ext cx="124184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67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1219139"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457177" indent="-457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2"/>
        </a:buBlip>
        <a:defRPr kumimoji="1" sz="3733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90551" indent="-380982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kumimoji="1" sz="3467">
          <a:solidFill>
            <a:schemeClr val="tx1"/>
          </a:solidFill>
          <a:latin typeface="+mn-lt"/>
          <a:ea typeface="ＭＳ Ｐゴシック" pitchFamily="-112" charset="-128"/>
        </a:defRPr>
      </a:lvl2pPr>
      <a:lvl3pPr marL="1523923" indent="-304784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kumimoji="1" sz="2933">
          <a:solidFill>
            <a:schemeClr val="tx1"/>
          </a:solidFill>
          <a:latin typeface="+mn-lt"/>
          <a:ea typeface="ＭＳ Ｐゴシック" pitchFamily="-112" charset="-128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kumimoji="1" sz="2667">
          <a:solidFill>
            <a:schemeClr val="tx1"/>
          </a:solidFill>
          <a:latin typeface="+mn-lt"/>
          <a:ea typeface="ＭＳ Ｐゴシック" pitchFamily="-112" charset="-128"/>
        </a:defRPr>
      </a:lvl4pPr>
      <a:lvl5pPr marL="2743063" indent="-304784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ＭＳ Ｐゴシック" pitchFamily="-112" charset="-128"/>
        </a:defRPr>
      </a:lvl5pPr>
      <a:lvl6pPr marL="3352632" indent="-30478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3962202" indent="-30478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4571771" indent="-30478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5181341" indent="-30478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9DD2-1C4F-2331-F226-D17F6A5F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6" y="322172"/>
            <a:ext cx="10391082" cy="1553576"/>
          </a:xfrm>
        </p:spPr>
        <p:txBody>
          <a:bodyPr>
            <a:noAutofit/>
          </a:bodyPr>
          <a:lstStyle/>
          <a:p>
            <a:r>
              <a:rPr lang="en-GB" i="1" dirty="0"/>
              <a:t>Women in Sensors and Photonics</a:t>
            </a:r>
            <a:endParaRPr lang="en-SG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0B1DCB-01BB-F268-CF9B-9CCE002A8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37459"/>
              </p:ext>
            </p:extLst>
          </p:nvPr>
        </p:nvGraphicFramePr>
        <p:xfrm>
          <a:off x="8743950" y="4429184"/>
          <a:ext cx="2968956" cy="1280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16193">
                  <a:extLst>
                    <a:ext uri="{9D8B030D-6E8A-4147-A177-3AD203B41FA5}">
                      <a16:colId xmlns:a16="http://schemas.microsoft.com/office/drawing/2014/main" val="1032174456"/>
                    </a:ext>
                  </a:extLst>
                </a:gridCol>
                <a:gridCol w="2152763">
                  <a:extLst>
                    <a:ext uri="{9D8B030D-6E8A-4147-A177-3AD203B41FA5}">
                      <a16:colId xmlns:a16="http://schemas.microsoft.com/office/drawing/2014/main" val="433095956"/>
                    </a:ext>
                  </a:extLst>
                </a:gridCol>
              </a:tblGrid>
              <a:tr h="67738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SG" sz="14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 Time</a:t>
                      </a:r>
                    </a:p>
                    <a:p>
                      <a:pPr algn="l">
                        <a:buNone/>
                      </a:pPr>
                      <a:r>
                        <a:rPr lang="en-SG" sz="14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Venue</a:t>
                      </a:r>
                      <a:endParaRPr lang="en-SG" sz="2000" dirty="0">
                        <a:effectLst/>
                        <a:latin typeface="Aptos" panose="020B0004020202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SG" sz="14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Nov 2025 (Friday)</a:t>
                      </a:r>
                    </a:p>
                    <a:p>
                      <a:pPr algn="l">
                        <a:buNone/>
                      </a:pPr>
                      <a:r>
                        <a:rPr lang="en-SG" sz="1400" dirty="0"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9.30 AM – 2.00 PM</a:t>
                      </a:r>
                    </a:p>
                    <a:p>
                      <a:pPr algn="l">
                        <a:buNone/>
                      </a:pPr>
                      <a:r>
                        <a:rPr kumimoji="1" lang="en-SG" sz="14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NUS E7-03-09 (Seminar Room 4)</a:t>
                      </a:r>
                    </a:p>
                    <a:p>
                      <a:pPr algn="l">
                        <a:buNone/>
                      </a:pPr>
                      <a:r>
                        <a:rPr kumimoji="1" lang="en-SG" sz="14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Kent Ridge Cres, Singapore 119276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61095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57A3028-2A30-DC6C-99FC-69AA6811626F}"/>
              </a:ext>
            </a:extLst>
          </p:cNvPr>
          <p:cNvSpPr txBox="1"/>
          <p:nvPr/>
        </p:nvSpPr>
        <p:spPr>
          <a:xfrm>
            <a:off x="697992" y="6165041"/>
            <a:ext cx="18601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kumimoji="1" lang="en-GB" sz="1600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Co-Organized by:</a:t>
            </a:r>
            <a:endParaRPr kumimoji="1" lang="en-SG" sz="1600" dirty="0">
              <a:solidFill>
                <a:schemeClr val="tx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F58CC474-6781-C75A-047D-4F4447D97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6071595"/>
            <a:ext cx="1565188" cy="432000"/>
          </a:xfrm>
          <a:prstGeom prst="rect">
            <a:avLst/>
          </a:prstGeom>
        </p:spPr>
      </p:pic>
      <p:pic>
        <p:nvPicPr>
          <p:cNvPr id="16" name="Picture 15" descr="A blue and orange text&#10;&#10;AI-generated content may be incorrect.">
            <a:extLst>
              <a:ext uri="{FF2B5EF4-FFF2-40B4-BE49-F238E27FC236}">
                <a16:creationId xmlns:a16="http://schemas.microsoft.com/office/drawing/2014/main" id="{30BE6211-A919-6549-3629-1ED1E9297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4" b="3255"/>
          <a:stretch>
            <a:fillRect/>
          </a:stretch>
        </p:blipFill>
        <p:spPr bwMode="auto">
          <a:xfrm>
            <a:off x="4402338" y="6071595"/>
            <a:ext cx="1283389" cy="4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5BF18F-CCF1-0F46-6C97-5935C27FF13F}"/>
              </a:ext>
            </a:extLst>
          </p:cNvPr>
          <p:cNvSpPr txBox="1"/>
          <p:nvPr/>
        </p:nvSpPr>
        <p:spPr>
          <a:xfrm>
            <a:off x="7474177" y="3039748"/>
            <a:ext cx="19800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Prof. Liu Huanhuan</a:t>
            </a:r>
          </a:p>
          <a:p>
            <a:pPr algn="just">
              <a:buNone/>
            </a:pPr>
            <a:endParaRPr lang="en-GB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GB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GB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Associate Researcher at the Shenzhen Institute of Advanced Technology (SIAT), Chinese Academy of Sciences</a:t>
            </a: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1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SG" sz="11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 descr="Medium shot of a person smiling&#10;&#10;AI-generated content may be incorrect.">
            <a:extLst>
              <a:ext uri="{FF2B5EF4-FFF2-40B4-BE49-F238E27FC236}">
                <a16:creationId xmlns:a16="http://schemas.microsoft.com/office/drawing/2014/main" id="{DB7C89DA-4461-AE1C-3460-5333A803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1516" b="2777"/>
          <a:stretch>
            <a:fillRect/>
          </a:stretch>
        </p:blipFill>
        <p:spPr>
          <a:xfrm>
            <a:off x="9732906" y="1174655"/>
            <a:ext cx="1464343" cy="1800000"/>
          </a:xfrm>
          <a:prstGeom prst="rect">
            <a:avLst/>
          </a:prstGeom>
        </p:spPr>
      </p:pic>
      <p:pic>
        <p:nvPicPr>
          <p:cNvPr id="13" name="Picture 12" descr="A person with glasses and a grey sweater&#10;&#10;AI-generated content may be incorrect.">
            <a:extLst>
              <a:ext uri="{FF2B5EF4-FFF2-40B4-BE49-F238E27FC236}">
                <a16:creationId xmlns:a16="http://schemas.microsoft.com/office/drawing/2014/main" id="{613681E3-D320-326E-A4DD-C3B0735EF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91" y="1174655"/>
            <a:ext cx="1350000" cy="1800000"/>
          </a:xfrm>
          <a:prstGeom prst="rect">
            <a:avLst/>
          </a:prstGeom>
        </p:spPr>
      </p:pic>
      <p:pic>
        <p:nvPicPr>
          <p:cNvPr id="18" name="Picture 17" descr="A person wearing glasses and a black suit&#10;&#10;AI-generated content may be incorrect.">
            <a:extLst>
              <a:ext uri="{FF2B5EF4-FFF2-40B4-BE49-F238E27FC236}">
                <a16:creationId xmlns:a16="http://schemas.microsoft.com/office/drawing/2014/main" id="{0D8A9C84-FD0A-D66F-25E7-64E026131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59" y="1174655"/>
            <a:ext cx="1507979" cy="18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2C45A2-7704-3F28-F5A1-EF35B17EEFDB}"/>
              </a:ext>
            </a:extLst>
          </p:cNvPr>
          <p:cNvSpPr txBox="1"/>
          <p:nvPr/>
        </p:nvSpPr>
        <p:spPr>
          <a:xfrm>
            <a:off x="9732906" y="3039748"/>
            <a:ext cx="1980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Moderator: Dr Hu Juanjuan Dora</a:t>
            </a:r>
          </a:p>
          <a:p>
            <a:pPr algn="just">
              <a:buNone/>
            </a:pP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Principal Scientist, Institute for </a:t>
            </a:r>
            <a:r>
              <a:rPr lang="en-US" sz="11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Infocomm</a:t>
            </a: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Research, A*STAR</a:t>
            </a:r>
          </a:p>
          <a:p>
            <a:pPr algn="just">
              <a:buNone/>
            </a:pPr>
            <a:endParaRPr lang="en-US" sz="11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SG" sz="11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28F75-A3C9-09F4-C5D0-DFB38AC410B2}"/>
              </a:ext>
            </a:extLst>
          </p:cNvPr>
          <p:cNvSpPr txBox="1"/>
          <p:nvPr/>
        </p:nvSpPr>
        <p:spPr>
          <a:xfrm>
            <a:off x="5215449" y="3039748"/>
            <a:ext cx="19800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Dr Doris Ng</a:t>
            </a:r>
          </a:p>
          <a:p>
            <a:pPr algn="just">
              <a:buNone/>
            </a:pP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Principal Scientist, Institute of Microelectronics, A*STAR</a:t>
            </a:r>
          </a:p>
          <a:p>
            <a:pPr algn="just">
              <a:buNone/>
            </a:pPr>
            <a:endParaRPr lang="en-US" sz="11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SG" sz="11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AB58ED-3A1C-9000-8D4D-7856FED2AD55}"/>
              </a:ext>
            </a:extLst>
          </p:cNvPr>
          <p:cNvSpPr txBox="1"/>
          <p:nvPr/>
        </p:nvSpPr>
        <p:spPr>
          <a:xfrm>
            <a:off x="697993" y="3039748"/>
            <a:ext cx="19800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Prof. Malini Olivo, F.SNAS, F.AIMBE, </a:t>
            </a:r>
            <a:r>
              <a:rPr lang="en-US" sz="11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F.Optica</a:t>
            </a: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1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Distinguished A*STAR Fellow, </a:t>
            </a:r>
          </a:p>
          <a:p>
            <a:pPr>
              <a:buNone/>
            </a:pPr>
            <a:r>
              <a:rPr lang="en-GB" sz="11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Distinguished Principal Scientist</a:t>
            </a:r>
            <a:r>
              <a:rPr lang="en-US" sz="11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1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Skin Research Labs (A*SRL), A*STAR </a:t>
            </a:r>
            <a:endParaRPr lang="en-SG" sz="11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About Us | POET Technologies">
            <a:extLst>
              <a:ext uri="{FF2B5EF4-FFF2-40B4-BE49-F238E27FC236}">
                <a16:creationId xmlns:a16="http://schemas.microsoft.com/office/drawing/2014/main" id="{4EA6F501-AB64-7BF1-F90C-93A20F0E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23" y="1174655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96F3FE-7789-75C4-FB75-F965D18649A8}"/>
              </a:ext>
            </a:extLst>
          </p:cNvPr>
          <p:cNvSpPr txBox="1"/>
          <p:nvPr/>
        </p:nvSpPr>
        <p:spPr>
          <a:xfrm>
            <a:off x="2956721" y="3039748"/>
            <a:ext cx="19800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Dr Mo Jinyu</a:t>
            </a:r>
          </a:p>
          <a:p>
            <a:pPr algn="just">
              <a:buNone/>
            </a:pP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1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1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SVP &amp; GM, Asia at POET Technologies</a:t>
            </a:r>
          </a:p>
          <a:p>
            <a:pPr algn="just">
              <a:buNone/>
            </a:pPr>
            <a:endParaRPr lang="en-US" sz="11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SG" sz="11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25" descr="Medium shot of a person&#10;&#10;AI-generated content may be incorrect.">
            <a:extLst>
              <a:ext uri="{FF2B5EF4-FFF2-40B4-BE49-F238E27FC236}">
                <a16:creationId xmlns:a16="http://schemas.microsoft.com/office/drawing/2014/main" id="{C1BA92C9-04FF-420F-3BFB-73C5F6BA4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r="9560"/>
          <a:stretch>
            <a:fillRect/>
          </a:stretch>
        </p:blipFill>
        <p:spPr>
          <a:xfrm>
            <a:off x="885316" y="1171681"/>
            <a:ext cx="1538152" cy="1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D9FC7-24CB-55D7-6F4D-037BB53750F8}"/>
              </a:ext>
            </a:extLst>
          </p:cNvPr>
          <p:cNvSpPr txBox="1"/>
          <p:nvPr/>
        </p:nvSpPr>
        <p:spPr>
          <a:xfrm>
            <a:off x="651166" y="4380581"/>
            <a:ext cx="77428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930-1100: Invited talks</a:t>
            </a:r>
          </a:p>
          <a:p>
            <a:r>
              <a:rPr lang="en-SG" sz="1400" kern="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Medtech and nano-</a:t>
            </a:r>
            <a:r>
              <a:rPr lang="en-SG" sz="1400" kern="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biophotonics</a:t>
            </a:r>
            <a:r>
              <a:rPr lang="en-SG" sz="1400" kern="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 its applications in translational medicine</a:t>
            </a:r>
          </a:p>
          <a:p>
            <a:r>
              <a:rPr lang="en-SG" sz="1400" kern="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Photonics Integration for a New Generation of AI Computing and Data </a:t>
            </a:r>
            <a:r>
              <a:rPr lang="en-SG" sz="1400" kern="0" dirty="0" err="1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SG" sz="1400" kern="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Communications</a:t>
            </a:r>
          </a:p>
          <a:p>
            <a:r>
              <a:rPr lang="en-SG" sz="1400" kern="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Gas Sensors for a sustainable society</a:t>
            </a:r>
          </a:p>
          <a:p>
            <a:r>
              <a:rPr lang="en-SG" sz="1400" kern="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Specialty Fiber-based High Sensitivity Distributed Acoustic Sensing Technology</a:t>
            </a:r>
          </a:p>
          <a:p>
            <a:r>
              <a:rPr lang="en-US" sz="1400" b="1" dirty="0"/>
              <a:t>1100-1130: Panel discussion and Q&amp;A session </a:t>
            </a:r>
          </a:p>
          <a:p>
            <a:r>
              <a:rPr lang="en-US" sz="1400" b="1" dirty="0"/>
              <a:t>1130-1400: Networking lunch</a:t>
            </a:r>
            <a:endParaRPr lang="en-SG" sz="1400" b="1" dirty="0"/>
          </a:p>
          <a:p>
            <a:endParaRPr lang="en-SG" sz="1400" kern="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SG" sz="1400" kern="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05E460C-7E3F-4D9C-F591-2A1C7A826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21" y="6031157"/>
            <a:ext cx="1536411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123F6-75CB-4496-E142-5DFADEBF7789}"/>
              </a:ext>
            </a:extLst>
          </p:cNvPr>
          <p:cNvSpPr txBox="1"/>
          <p:nvPr/>
        </p:nvSpPr>
        <p:spPr>
          <a:xfrm>
            <a:off x="6518956" y="6165041"/>
            <a:ext cx="18601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kumimoji="1" lang="en-GB" sz="1600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t>Supported by:</a:t>
            </a:r>
            <a:endParaRPr kumimoji="1" lang="en-SG" sz="1600" dirty="0">
              <a:solidFill>
                <a:schemeClr val="tx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944648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190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DengXian</vt:lpstr>
      <vt:lpstr>Aptos</vt:lpstr>
      <vt:lpstr>Arial</vt:lpstr>
      <vt:lpstr>Times New Roman</vt:lpstr>
      <vt:lpstr>Verdana</vt:lpstr>
      <vt:lpstr>Wingdings</vt:lpstr>
      <vt:lpstr>ieee_corporate_template_1</vt:lpstr>
      <vt:lpstr>Women in Sensors and Photonics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 Juanjuan Dora</dc:creator>
  <cp:lastModifiedBy>Hu Juanjuan Dora</cp:lastModifiedBy>
  <cp:revision>37</cp:revision>
  <dcterms:created xsi:type="dcterms:W3CDTF">2025-07-16T05:51:25Z</dcterms:created>
  <dcterms:modified xsi:type="dcterms:W3CDTF">2025-10-09T06:29:15Z</dcterms:modified>
</cp:coreProperties>
</file>