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72" r:id="rId3"/>
    <p:sldId id="270" r:id="rId4"/>
    <p:sldId id="271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zHfhkshJWg43OwrVJ/eRum0P3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rienne Hah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63944" autoAdjust="0"/>
  </p:normalViewPr>
  <p:slideViewPr>
    <p:cSldViewPr snapToGrid="0">
      <p:cViewPr varScale="1">
        <p:scale>
          <a:sx n="76" d="100"/>
          <a:sy n="76" d="100"/>
        </p:scale>
        <p:origin x="6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4" Type="http://schemas.openxmlformats.org/officeDocument/2006/relationships/slide" Target="slides/slide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rgbClr val="3F3F3F"/>
              </a:solidFill>
            </a:endParaRPr>
          </a:p>
        </p:txBody>
      </p:sp>
      <p:sp>
        <p:nvSpPr>
          <p:cNvPr id="42" name="Google Shape;4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>
          <a:extLst>
            <a:ext uri="{FF2B5EF4-FFF2-40B4-BE49-F238E27FC236}">
              <a16:creationId xmlns:a16="http://schemas.microsoft.com/office/drawing/2014/main" id="{395D5337-14B1-AD1C-5038-CD71E2358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>
            <a:extLst>
              <a:ext uri="{FF2B5EF4-FFF2-40B4-BE49-F238E27FC236}">
                <a16:creationId xmlns:a16="http://schemas.microsoft.com/office/drawing/2014/main" id="{0B0C939D-38A3-B6CD-0989-7B4E87F580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2:notes">
            <a:extLst>
              <a:ext uri="{FF2B5EF4-FFF2-40B4-BE49-F238E27FC236}">
                <a16:creationId xmlns:a16="http://schemas.microsoft.com/office/drawing/2014/main" id="{66C09E09-96A4-EF4E-DBD0-336F05C393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rgbClr val="3F3F3F"/>
              </a:solidFill>
            </a:endParaRPr>
          </a:p>
        </p:txBody>
      </p:sp>
      <p:sp>
        <p:nvSpPr>
          <p:cNvPr id="42" name="Google Shape;42;p2:notes">
            <a:extLst>
              <a:ext uri="{FF2B5EF4-FFF2-40B4-BE49-F238E27FC236}">
                <a16:creationId xmlns:a16="http://schemas.microsoft.com/office/drawing/2014/main" id="{CDE52965-F67D-BCE2-76BB-8DFAAF745D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06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8af3cd54ac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g8af3cd54a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0" name="Google Shape;45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B">
  <p:cSld name="Content Slide B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2109537" y="873604"/>
            <a:ext cx="9535886" cy="7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3380"/>
              </a:buClr>
              <a:buSzPts val="4000"/>
              <a:buFont typeface="Calibri"/>
              <a:buNone/>
              <a:defRPr sz="4000" b="1">
                <a:solidFill>
                  <a:srgbClr val="8433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body" idx="1"/>
          </p:nvPr>
        </p:nvSpPr>
        <p:spPr>
          <a:xfrm>
            <a:off x="2109537" y="2241625"/>
            <a:ext cx="9535886" cy="363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body" idx="2"/>
          </p:nvPr>
        </p:nvSpPr>
        <p:spPr>
          <a:xfrm>
            <a:off x="2109537" y="1756496"/>
            <a:ext cx="9536113" cy="447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7277"/>
              </a:buClr>
              <a:buSzPts val="2800"/>
              <a:buNone/>
              <a:defRPr sz="2800" b="1" i="1">
                <a:solidFill>
                  <a:srgbClr val="01727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/>
          <p:nvPr/>
        </p:nvSpPr>
        <p:spPr>
          <a:xfrm>
            <a:off x="923274" y="6253551"/>
            <a:ext cx="103454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277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17277"/>
                </a:solidFill>
                <a:latin typeface="Calibri"/>
                <a:ea typeface="Calibri"/>
                <a:cs typeface="Calibri"/>
                <a:sym typeface="Calibri"/>
              </a:rPr>
              <a:t>https://ieeeday.org/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1"/>
          <p:cNvSpPr>
            <a:spLocks noGrp="1"/>
          </p:cNvSpPr>
          <p:nvPr>
            <p:ph type="sldNum" idx="12"/>
          </p:nvPr>
        </p:nvSpPr>
        <p:spPr>
          <a:xfrm>
            <a:off x="368132" y="6163906"/>
            <a:ext cx="940135" cy="604449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46325" y="6306866"/>
            <a:ext cx="1109141" cy="32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Slide">
  <p:cSld name="1_Divider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>
            <a:spLocks noGrp="1"/>
          </p:cNvSpPr>
          <p:nvPr>
            <p:ph type="sldNum" idx="12"/>
          </p:nvPr>
        </p:nvSpPr>
        <p:spPr>
          <a:xfrm>
            <a:off x="368132" y="6163906"/>
            <a:ext cx="940135" cy="604449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46325" y="6306866"/>
            <a:ext cx="1109141" cy="32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8af3cd54ac_0_1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590400" cy="4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o"/>
              <a:defRPr/>
            </a:lvl5pPr>
            <a:lvl6pPr marL="2743200" lvl="5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g8af3cd54ac_0_176"/>
          <p:cNvSpPr/>
          <p:nvPr/>
        </p:nvSpPr>
        <p:spPr>
          <a:xfrm>
            <a:off x="-1" y="0"/>
            <a:ext cx="172800" cy="6858000"/>
          </a:xfrm>
          <a:prstGeom prst="rect">
            <a:avLst/>
          </a:prstGeom>
          <a:solidFill>
            <a:srgbClr val="00457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g8af3cd54ac_0_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8829" y="263529"/>
            <a:ext cx="1276593" cy="71251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8af3cd54ac_0_176"/>
          <p:cNvSpPr txBox="1">
            <a:spLocks noGrp="1"/>
          </p:cNvSpPr>
          <p:nvPr>
            <p:ph type="sldNum" idx="12"/>
          </p:nvPr>
        </p:nvSpPr>
        <p:spPr>
          <a:xfrm>
            <a:off x="296327" y="6376771"/>
            <a:ext cx="41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  <p:sp>
        <p:nvSpPr>
          <p:cNvPr id="37" name="Google Shape;37;g8af3cd54ac_0_176"/>
          <p:cNvSpPr txBox="1">
            <a:spLocks noGrp="1"/>
          </p:cNvSpPr>
          <p:nvPr>
            <p:ph type="title"/>
          </p:nvPr>
        </p:nvSpPr>
        <p:spPr>
          <a:xfrm>
            <a:off x="838200" y="350988"/>
            <a:ext cx="88455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8af3cd54ac_0_176"/>
          <p:cNvSpPr txBox="1">
            <a:spLocks noGrp="1"/>
          </p:cNvSpPr>
          <p:nvPr>
            <p:ph type="body" idx="2"/>
          </p:nvPr>
        </p:nvSpPr>
        <p:spPr>
          <a:xfrm>
            <a:off x="838133" y="1244083"/>
            <a:ext cx="96765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01B4E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o"/>
              <a:defRPr/>
            </a:lvl5pPr>
            <a:lvl6pPr marL="2743200" lvl="5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3380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8433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>
            <a:spLocks noGrp="1"/>
          </p:cNvSpPr>
          <p:nvPr>
            <p:ph type="sldNum" idx="12"/>
          </p:nvPr>
        </p:nvSpPr>
        <p:spPr>
          <a:xfrm>
            <a:off x="368132" y="6163906"/>
            <a:ext cx="940135" cy="604449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EEEDay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3.jpg"/><Relationship Id="rId3" Type="http://schemas.openxmlformats.org/officeDocument/2006/relationships/image" Target="../media/image6.jpg"/><Relationship Id="rId7" Type="http://schemas.openxmlformats.org/officeDocument/2006/relationships/hyperlink" Target="https://www.instagram.com/ieeeday/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IEEEDay/" TargetMode="External"/><Relationship Id="rId11" Type="http://schemas.openxmlformats.org/officeDocument/2006/relationships/hyperlink" Target="https://www.ieeeday.org/" TargetMode="External"/><Relationship Id="rId5" Type="http://schemas.openxmlformats.org/officeDocument/2006/relationships/hyperlink" Target="https://ieee-collabratec.ieee.org/app/community/48/IEEE-Day/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s://ieeetv.ieee.org/channels/ieee-day" TargetMode="External"/><Relationship Id="rId19" Type="http://schemas.openxmlformats.org/officeDocument/2006/relationships/image" Target="../media/image1.png"/><Relationship Id="rId4" Type="http://schemas.openxmlformats.org/officeDocument/2006/relationships/image" Target="../media/image4.gif"/><Relationship Id="rId9" Type="http://schemas.openxmlformats.org/officeDocument/2006/relationships/hyperlink" Target="https://www.linkedin.com/groups/3240378" TargetMode="Externa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.png"/><Relationship Id="rId3" Type="http://schemas.openxmlformats.org/officeDocument/2006/relationships/image" Target="../media/image6.jp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hyperlink" Target="https://ieeeday.org/contact-us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-506027" y="2381257"/>
            <a:ext cx="12698027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"/>
          <p:cNvSpPr/>
          <p:nvPr/>
        </p:nvSpPr>
        <p:spPr>
          <a:xfrm>
            <a:off x="4742376" y="1260335"/>
            <a:ext cx="6623400" cy="3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3200" b="1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 Day </a:t>
            </a:r>
            <a:r>
              <a:rPr lang="en-US" sz="32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is 7 October 2025</a:t>
            </a:r>
            <a:br>
              <a:rPr lang="en-US" sz="32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2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Celebrated Oct 5 – Oct 18 globally</a:t>
            </a:r>
            <a:endParaRPr sz="3200" b="1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br>
              <a:rPr lang="en-US" sz="32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200" b="1" i="1" u="none" strike="noStrike" cap="none" dirty="0">
              <a:solidFill>
                <a:srgbClr val="059E9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1" u="none" strike="noStrike" cap="none" dirty="0">
              <a:solidFill>
                <a:srgbClr val="059E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20675"/>
            <a:ext cx="12192000" cy="210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5;p3">
            <a:extLst>
              <a:ext uri="{FF2B5EF4-FFF2-40B4-BE49-F238E27FC236}">
                <a16:creationId xmlns:a16="http://schemas.microsoft.com/office/drawing/2014/main" id="{520E3F2E-CF03-EE9D-D327-1FD957B633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1010" y="6191916"/>
            <a:ext cx="1109141" cy="3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79A707-E3FA-7750-A251-890B531B28CD}"/>
              </a:ext>
            </a:extLst>
          </p:cNvPr>
          <p:cNvSpPr txBox="1"/>
          <p:nvPr/>
        </p:nvSpPr>
        <p:spPr>
          <a:xfrm>
            <a:off x="1280799" y="6155921"/>
            <a:ext cx="156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ieeeday.org</a:t>
            </a:r>
          </a:p>
        </p:txBody>
      </p:sp>
      <p:pic>
        <p:nvPicPr>
          <p:cNvPr id="6" name="Picture 5" descr="A colorful circle with different icons&#10;&#10;AI-generated content may be incorrect.">
            <a:extLst>
              <a:ext uri="{FF2B5EF4-FFF2-40B4-BE49-F238E27FC236}">
                <a16:creationId xmlns:a16="http://schemas.microsoft.com/office/drawing/2014/main" id="{DF51F56D-1C3A-8C27-20E2-1103DECB4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697" y="2046767"/>
            <a:ext cx="2748547" cy="2764465"/>
          </a:xfrm>
          <a:prstGeom prst="rect">
            <a:avLst/>
          </a:prstGeom>
        </p:spPr>
      </p:pic>
      <p:sp>
        <p:nvSpPr>
          <p:cNvPr id="3" name="Google Shape;456;p17">
            <a:extLst>
              <a:ext uri="{FF2B5EF4-FFF2-40B4-BE49-F238E27FC236}">
                <a16:creationId xmlns:a16="http://schemas.microsoft.com/office/drawing/2014/main" id="{730EB7F9-FD90-23B0-C5FA-E893FD121197}"/>
              </a:ext>
            </a:extLst>
          </p:cNvPr>
          <p:cNvSpPr txBox="1"/>
          <p:nvPr/>
        </p:nvSpPr>
        <p:spPr>
          <a:xfrm>
            <a:off x="0" y="5145722"/>
            <a:ext cx="12192000" cy="625642"/>
          </a:xfrm>
          <a:prstGeom prst="rect">
            <a:avLst/>
          </a:prstGeom>
          <a:gradFill>
            <a:gsLst>
              <a:gs pos="0">
                <a:srgbClr val="FDC325"/>
              </a:gs>
              <a:gs pos="12000">
                <a:srgbClr val="FFFFFF">
                  <a:alpha val="75686"/>
                </a:srgbClr>
              </a:gs>
              <a:gs pos="89000">
                <a:schemeClr val="lt1"/>
              </a:gs>
              <a:gs pos="100000">
                <a:srgbClr val="FDC32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457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IDEATE—</a:t>
            </a:r>
            <a:r>
              <a:rPr lang="en-US" sz="1600" b="1" i="0" u="none" strike="noStrike" cap="none" dirty="0">
                <a:solidFill>
                  <a:srgbClr val="0073A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ORGANIZE—</a:t>
            </a:r>
            <a:r>
              <a:rPr lang="en-US" sz="1600" b="1" i="0" u="none" strike="noStrike" cap="none" dirty="0">
                <a:solidFill>
                  <a:srgbClr val="01B4E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PARTNER—</a:t>
            </a:r>
            <a:r>
              <a:rPr lang="en-US" sz="1600" b="1" i="0" u="none" strike="noStrike" cap="none" dirty="0">
                <a:solidFill>
                  <a:srgbClr val="2CB6C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PROMOTE—</a:t>
            </a:r>
            <a:r>
              <a:rPr lang="en-US" sz="1600" b="1" i="0" u="none" strike="noStrike" cap="none" dirty="0">
                <a:solidFill>
                  <a:srgbClr val="00745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FOLLOW THROUGH—</a:t>
            </a:r>
            <a:r>
              <a:rPr lang="en-US" sz="1600" b="1" i="0" u="none" strike="noStrike" cap="none" dirty="0">
                <a:solidFill>
                  <a:srgbClr val="75BD1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SUBMIT EVENT—</a:t>
            </a:r>
            <a:r>
              <a:rPr lang="en-US" sz="1600" b="1" i="0" u="none" strike="noStrike" cap="none" dirty="0">
                <a:solidFill>
                  <a:srgbClr val="FDC3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CELEBRATE—</a:t>
            </a:r>
            <a:r>
              <a:rPr lang="en-US" sz="1600" b="1" i="0" u="none" strike="noStrike" cap="none" dirty="0">
                <a:solidFill>
                  <a:srgbClr val="EE74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PARTICIPATE—</a:t>
            </a:r>
            <a:r>
              <a:rPr lang="en-US" sz="1600" b="1" i="0" u="none" strike="noStrike" cap="none" dirty="0">
                <a:solidFill>
                  <a:srgbClr val="BE1A2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VOTE—</a:t>
            </a:r>
            <a:r>
              <a:rPr lang="en-US" sz="1600" b="1" i="0" u="none" strike="noStrike" cap="none" dirty="0">
                <a:solidFill>
                  <a:srgbClr val="84338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STAY CONNECTED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CB2B13B5-CCAD-7E15-E94D-4D7A357A1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">
            <a:extLst>
              <a:ext uri="{FF2B5EF4-FFF2-40B4-BE49-F238E27FC236}">
                <a16:creationId xmlns:a16="http://schemas.microsoft.com/office/drawing/2014/main" id="{15C0A6B8-9A17-ADBA-7829-CEC1C07C0861}"/>
              </a:ext>
            </a:extLst>
          </p:cNvPr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-506027" y="2381257"/>
            <a:ext cx="12698027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">
            <a:extLst>
              <a:ext uri="{FF2B5EF4-FFF2-40B4-BE49-F238E27FC236}">
                <a16:creationId xmlns:a16="http://schemas.microsoft.com/office/drawing/2014/main" id="{F51A9A1C-2E89-0295-B607-7A363353DC21}"/>
              </a:ext>
            </a:extLst>
          </p:cNvPr>
          <p:cNvSpPr/>
          <p:nvPr/>
        </p:nvSpPr>
        <p:spPr>
          <a:xfrm>
            <a:off x="4674655" y="1644520"/>
            <a:ext cx="6623400" cy="48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200"/>
            </a:pPr>
            <a: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is celebrating IEEE Day 2025 on Saturday Oct 18, 2025</a:t>
            </a:r>
            <a:b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10am-12noon  at The Coach House at Dundurn</a:t>
            </a:r>
            <a:b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610 York Blvd, Hamilton, ON L8R 3H1</a:t>
            </a:r>
            <a:b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10:00am-10:05am: Welcome + IEEE Day Teaser Video </a:t>
            </a:r>
            <a:b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10:05am-10:10am: Opening remarks</a:t>
            </a:r>
            <a:b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10:10am – 11:00am: Panel Discussion on ‘AI Technology for humanity’ (Panelist: Marjan Alavi, Sneh Lata, Asaf Maruf, Moha Abbaszadeh)</a:t>
            </a:r>
            <a:b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1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2200"/>
            </a:pPr>
            <a: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11:00am-11:10am: Group Photo</a:t>
            </a:r>
            <a:b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11:10am-12noon : Networking on Coffee</a:t>
            </a:r>
            <a:endParaRPr sz="1600" b="1" i="1" u="none" strike="noStrike" cap="none" dirty="0">
              <a:solidFill>
                <a:srgbClr val="059E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2">
            <a:extLst>
              <a:ext uri="{FF2B5EF4-FFF2-40B4-BE49-F238E27FC236}">
                <a16:creationId xmlns:a16="http://schemas.microsoft.com/office/drawing/2014/main" id="{33CC7D90-DB9A-E8E2-6DAA-0C057E4487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8619"/>
            <a:ext cx="12192000" cy="210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5;p3">
            <a:extLst>
              <a:ext uri="{FF2B5EF4-FFF2-40B4-BE49-F238E27FC236}">
                <a16:creationId xmlns:a16="http://schemas.microsoft.com/office/drawing/2014/main" id="{3D9E0DEF-4827-A95D-32B7-513084D9F9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1010" y="6191916"/>
            <a:ext cx="1109141" cy="3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3A768-5360-A04C-8864-87883DD3B8B7}"/>
              </a:ext>
            </a:extLst>
          </p:cNvPr>
          <p:cNvSpPr txBox="1"/>
          <p:nvPr/>
        </p:nvSpPr>
        <p:spPr>
          <a:xfrm>
            <a:off x="1280799" y="6155921"/>
            <a:ext cx="156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ieeeday.org</a:t>
            </a:r>
          </a:p>
        </p:txBody>
      </p:sp>
      <p:pic>
        <p:nvPicPr>
          <p:cNvPr id="6" name="Picture 5" descr="A colorful circle with different icons&#10;&#10;AI-generated content may be incorrect.">
            <a:extLst>
              <a:ext uri="{FF2B5EF4-FFF2-40B4-BE49-F238E27FC236}">
                <a16:creationId xmlns:a16="http://schemas.microsoft.com/office/drawing/2014/main" id="{B1ABADFA-1456-07BE-278C-6F2C3B7D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163" y="2451377"/>
            <a:ext cx="2748547" cy="2764465"/>
          </a:xfrm>
          <a:prstGeom prst="rect">
            <a:avLst/>
          </a:prstGeom>
        </p:spPr>
      </p:pic>
      <p:sp>
        <p:nvSpPr>
          <p:cNvPr id="5" name="Google Shape;45;p2">
            <a:extLst>
              <a:ext uri="{FF2B5EF4-FFF2-40B4-BE49-F238E27FC236}">
                <a16:creationId xmlns:a16="http://schemas.microsoft.com/office/drawing/2014/main" id="{83B48327-DBAC-B8B6-2B37-D64E1A966BAA}"/>
              </a:ext>
            </a:extLst>
          </p:cNvPr>
          <p:cNvSpPr/>
          <p:nvPr/>
        </p:nvSpPr>
        <p:spPr>
          <a:xfrm>
            <a:off x="5147733" y="1403273"/>
            <a:ext cx="3524348" cy="116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200"/>
            </a:pPr>
            <a:r>
              <a:rPr lang="en-US" sz="2000" b="1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Hamilton Section</a:t>
            </a:r>
            <a:r>
              <a:rPr lang="en-US" sz="20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, Canada</a:t>
            </a:r>
            <a:br>
              <a:rPr lang="en-US" sz="20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Region 7 </a:t>
            </a:r>
            <a:b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i="1" u="none" strike="noStrike" cap="none" dirty="0">
              <a:solidFill>
                <a:srgbClr val="059E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42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g8af3cd54ac_0_4"/>
          <p:cNvPicPr preferRelativeResize="0"/>
          <p:nvPr/>
        </p:nvPicPr>
        <p:blipFill rotWithShape="1">
          <a:blip r:embed="rId3">
            <a:alphaModFix amt="70000"/>
          </a:blip>
          <a:srcRect t="10218" b="102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8af3cd54ac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2103717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8af3cd54ac_0_4"/>
          <p:cNvSpPr txBox="1">
            <a:spLocks noGrp="1"/>
          </p:cNvSpPr>
          <p:nvPr>
            <p:ph type="title" idx="4294967295"/>
          </p:nvPr>
        </p:nvSpPr>
        <p:spPr>
          <a:xfrm>
            <a:off x="3346450" y="941388"/>
            <a:ext cx="884555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</a:pPr>
            <a:r>
              <a:rPr lang="en-US">
                <a:solidFill>
                  <a:srgbClr val="0073AE"/>
                </a:solidFill>
              </a:rPr>
              <a:t>Social Media</a:t>
            </a:r>
            <a:endParaRPr>
              <a:solidFill>
                <a:srgbClr val="0073AE"/>
              </a:solidFill>
            </a:endParaRPr>
          </a:p>
        </p:txBody>
      </p:sp>
      <p:sp>
        <p:nvSpPr>
          <p:cNvPr id="437" name="Google Shape;437;g8af3cd54ac_0_4"/>
          <p:cNvSpPr txBox="1"/>
          <p:nvPr/>
        </p:nvSpPr>
        <p:spPr>
          <a:xfrm>
            <a:off x="3865382" y="1860652"/>
            <a:ext cx="7121931" cy="46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</a:pPr>
            <a:r>
              <a:rPr lang="en-US" sz="21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ieee-collabratec.ieee.org/app/community/48/IEEE-Day/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</a:pPr>
            <a:r>
              <a:rPr lang="en-US" sz="21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facebook.com/</a:t>
            </a:r>
            <a:r>
              <a:rPr lang="en-US" sz="21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IEEEDay</a:t>
            </a:r>
            <a:r>
              <a:rPr lang="en-US" sz="21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/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</a:pPr>
            <a:r>
              <a:rPr lang="en-US" sz="21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instagram.com/</a:t>
            </a:r>
            <a:r>
              <a:rPr lang="en-US" sz="21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ieeeday</a:t>
            </a:r>
            <a:r>
              <a:rPr lang="en-US" sz="21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/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</a:pPr>
            <a:r>
              <a:rPr lang="en-US" sz="21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twitter.com/</a:t>
            </a:r>
            <a:r>
              <a:rPr lang="en-US" sz="21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IEEEDay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</a:pPr>
            <a:r>
              <a:rPr lang="en-US" sz="21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linkedin.com/groups/3240378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</a:pPr>
            <a:r>
              <a:rPr lang="en-US" sz="21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ieeetv.ieee.org/channels/</a:t>
            </a:r>
            <a:r>
              <a:rPr lang="en-US" sz="21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ieee</a:t>
            </a:r>
            <a:r>
              <a:rPr lang="en-US" sz="21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-day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</a:pPr>
            <a:r>
              <a:rPr lang="en-US" sz="21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ieeeday.org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g8af3cd54ac_0_4" descr="https://lh6.googleusercontent.com/wBp4OevJs2JF5A-QOTmoWEdYG2GgP0StDxnWvRoWhm4MIlSEqxjw7WHs09h92t-_b-atV9H0Y1YWgJ28ABvdOLovrtldxlz9KMP83OKJVPR5wGZ7Vb7p_dv8To4Dn66464JbLL7O">
            <a:hlinkClick r:id="rId6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37610" y="2493995"/>
            <a:ext cx="509058" cy="50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g8af3cd54ac_0_4" descr="https://lh6.googleusercontent.com/wCU-eVCsApKOjiLFsYJm_7ISkM6pd6B5uLi4EC_f8gVK1zfzL91QAriOB7tAlcrPuVCb9XL8BXCoVraHobyEi5_Wu0-TrMylcB42Y_II5DfKUn7ECJ1n9DyHh5WkLz6TGCDO2Ljy">
            <a:hlinkClick r:id="rId7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15476" y="3082298"/>
            <a:ext cx="531191" cy="53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g8af3cd54ac_0_4" descr="https://lh4.googleusercontent.com/f0Amb9jySA3s4d0QdBOy3RHuJiL5nKOK1PH5zg_2OZpWkpy8NFWdMwdiA6rwxwetWSfhFQxv04lMb2ut_Ni27wRyBAA9QuQXAqhPizRbzd0YcM0RQZLKs419R0jWaA-KSklB_lsb">
            <a:hlinkClick r:id="rId8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237610" y="3692735"/>
            <a:ext cx="509058" cy="50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g8af3cd54ac_0_4" descr="https://lh4.googleusercontent.com/EwspLW_IJbzZPE_4PzFt_wb_rWYK2zWfNWqdw9ny_Idx-oun9sGAaYN92ZJnJfzNBQXm3t1XuKzaNwfeRCrj981I6Az8Vm-6xtWxXcNVGyIqJvM5vV--hbScqJbwifEjXkU99yrn">
            <a:hlinkClick r:id="rId9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37610" y="4281040"/>
            <a:ext cx="509058" cy="50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g8af3cd54ac_0_4">
            <a:hlinkClick r:id="rId10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864899" y="4967531"/>
            <a:ext cx="881769" cy="31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g8af3cd54ac_0_4" descr="https://lh3.googleusercontent.com/h33crap3TM_jAgFacCA266lxju5XWJIsPnQBsZZe8ImTOsi4zl-0YLbgjlRGnWbAm24=s180">
            <a:hlinkClick r:id="rId5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193344" y="1861425"/>
            <a:ext cx="553324" cy="55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g8af3cd54ac_0_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139059" y="5366630"/>
            <a:ext cx="603660" cy="60715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8af3cd54ac_0_4"/>
          <p:cNvSpPr txBox="1"/>
          <p:nvPr/>
        </p:nvSpPr>
        <p:spPr>
          <a:xfrm>
            <a:off x="375951" y="217852"/>
            <a:ext cx="7349322" cy="5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#ieeeday</a:t>
            </a:r>
            <a:endParaRPr sz="36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g8af3cd54ac_0_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746325" y="6306866"/>
            <a:ext cx="1109141" cy="32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17"/>
          <p:cNvPicPr preferRelativeResize="0"/>
          <p:nvPr/>
        </p:nvPicPr>
        <p:blipFill rotWithShape="1">
          <a:blip r:embed="rId3">
            <a:alphaModFix amt="70000"/>
          </a:blip>
          <a:srcRect t="10218" b="102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9912" y="744911"/>
            <a:ext cx="2712175" cy="272788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7"/>
          <p:cNvSpPr txBox="1"/>
          <p:nvPr/>
        </p:nvSpPr>
        <p:spPr>
          <a:xfrm>
            <a:off x="2569972" y="4830373"/>
            <a:ext cx="7052056" cy="911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1" u="none" strike="noStrike" cap="none">
                <a:solidFill>
                  <a:srgbClr val="017277"/>
                </a:solidFill>
                <a:latin typeface="Calibri"/>
                <a:ea typeface="Calibri"/>
                <a:cs typeface="Calibri"/>
                <a:sym typeface="Calibri"/>
              </a:rPr>
              <a:t>We hope you have a great IEEE Day!! </a:t>
            </a:r>
            <a:endParaRPr sz="3300" b="0" i="0" u="none" strike="noStrike" cap="none">
              <a:solidFill>
                <a:srgbClr val="0172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7"/>
          <p:cNvSpPr txBox="1"/>
          <p:nvPr/>
        </p:nvSpPr>
        <p:spPr>
          <a:xfrm>
            <a:off x="2882850" y="3711419"/>
            <a:ext cx="6426300" cy="108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lang="en-US" sz="6600" b="1" i="0" u="none" strike="noStrike" cap="none">
                <a:solidFill>
                  <a:srgbClr val="017277"/>
                </a:solidFill>
                <a:latin typeface="Calibri"/>
                <a:ea typeface="Calibri"/>
                <a:cs typeface="Calibri"/>
                <a:sym typeface="Calibri"/>
              </a:rPr>
              <a:t>Thank you! </a:t>
            </a:r>
            <a:endParaRPr sz="6600" b="1" i="0" u="none" strike="noStrike" cap="none">
              <a:solidFill>
                <a:srgbClr val="0172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7">
            <a:hlinkClick r:id="rId5"/>
          </p:cNvPr>
          <p:cNvSpPr txBox="1"/>
          <p:nvPr/>
        </p:nvSpPr>
        <p:spPr>
          <a:xfrm>
            <a:off x="7931149" y="1619610"/>
            <a:ext cx="3613151" cy="100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73AE"/>
                </a:solidFill>
                <a:latin typeface="Calibri"/>
                <a:ea typeface="Calibri"/>
                <a:cs typeface="Calibri"/>
                <a:sym typeface="Calibri"/>
              </a:rPr>
              <a:t>For more information: </a:t>
            </a:r>
            <a:r>
              <a:rPr lang="en-US" sz="1750" b="1" i="0" u="none" strike="noStrike" cap="none" dirty="0">
                <a:solidFill>
                  <a:srgbClr val="0073AE"/>
                </a:solidFill>
                <a:latin typeface="Calibri"/>
                <a:ea typeface="Calibri"/>
                <a:cs typeface="Calibri"/>
                <a:sym typeface="Calibri"/>
              </a:rPr>
              <a:t>ieeeday.org/</a:t>
            </a:r>
            <a:r>
              <a:rPr lang="en-US" sz="1750" b="1" i="0" u="none" strike="noStrike" cap="none" dirty="0">
                <a:solidFill>
                  <a:srgbClr val="0073AE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contact-us</a:t>
            </a:r>
            <a:r>
              <a:rPr lang="en-US" sz="1750" b="1" i="0" u="none" strike="noStrike" cap="none" dirty="0">
                <a:solidFill>
                  <a:srgbClr val="0073AE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3000" b="0" i="0" u="none" strike="noStrike" cap="none" dirty="0">
              <a:solidFill>
                <a:srgbClr val="0073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73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8" name="Google Shape;458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73315" y="5871742"/>
            <a:ext cx="490131" cy="49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8678" y="5905659"/>
            <a:ext cx="450921" cy="45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5217" y="5914488"/>
            <a:ext cx="470526" cy="47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07061" y="5919537"/>
            <a:ext cx="450921" cy="45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71253" y="5934093"/>
            <a:ext cx="450921" cy="45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28523" y="6004711"/>
            <a:ext cx="882236" cy="31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43836" y="6024956"/>
            <a:ext cx="1976909" cy="22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746325" y="6306866"/>
            <a:ext cx="1109141" cy="32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219</Words>
  <Application>Microsoft Macintosh PowerPoint</Application>
  <PresentationFormat>Widescreen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Merriweather Sans</vt:lpstr>
      <vt:lpstr>Office Theme</vt:lpstr>
      <vt:lpstr>PowerPoint Presentation</vt:lpstr>
      <vt:lpstr>PowerPoint Presentation</vt:lpstr>
      <vt:lpstr>Social Media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Naureckas</dc:creator>
  <cp:lastModifiedBy>Sneh Lata</cp:lastModifiedBy>
  <cp:revision>18</cp:revision>
  <dcterms:modified xsi:type="dcterms:W3CDTF">2025-10-07T11:52:36Z</dcterms:modified>
</cp:coreProperties>
</file>