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8929" autoAdjust="0"/>
  </p:normalViewPr>
  <p:slideViewPr>
    <p:cSldViewPr snapToGrid="0">
      <p:cViewPr>
        <p:scale>
          <a:sx n="69" d="100"/>
          <a:sy n="69" d="100"/>
        </p:scale>
        <p:origin x="5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CFEF7-6EED-467A-A83C-38517F4E497C}" type="datetimeFigureOut">
              <a:rPr lang="de-DE" smtClean="0"/>
              <a:t>27.07.2024</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B5934D-AE17-4D6B-A2F5-2EB68203AB70}" type="slidenum">
              <a:rPr lang="de-DE" smtClean="0"/>
              <a:t>‹#›</a:t>
            </a:fld>
            <a:endParaRPr lang="de-DE"/>
          </a:p>
        </p:txBody>
      </p:sp>
    </p:spTree>
    <p:extLst>
      <p:ext uri="{BB962C8B-B14F-4D97-AF65-F5344CB8AC3E}">
        <p14:creationId xmlns:p14="http://schemas.microsoft.com/office/powerpoint/2010/main" val="2299156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effectLst/>
                <a:highlight>
                  <a:srgbClr val="FFFFFF"/>
                </a:highlight>
                <a:latin typeface="-apple-system"/>
              </a:rPr>
              <a:t>Front-end VLSI design involves the initial stages of integrated circuit development. Designers in this phase are responsible for conceptualizing and specifying the functionality of the chip. This includes understanding the application of the chip, defining its architecture, and creating a high-level design. Front-end designers typically work with hardware description languages (HDLs) like VHDL or Verilog to create a detailed functional description of the chip.</a:t>
            </a:r>
          </a:p>
          <a:p>
            <a:endParaRPr lang="en-US" b="0" i="0" dirty="0">
              <a:effectLst/>
              <a:highlight>
                <a:srgbClr val="FFFFFF"/>
              </a:highlight>
              <a:latin typeface="-apple-system"/>
            </a:endParaRPr>
          </a:p>
          <a:p>
            <a:r>
              <a:rPr lang="en-US" dirty="0"/>
              <a:t>Back-end VLSI design, on the other hand, focuses on the physical implementation of the chip. It encompasses translating the logical design into a layout that can be manufactured. Back-end designers work with tools for physical design, placement, routing, and manufacturing processes to ensure the chip meets its performance, power, and area (PPA) requirements.</a:t>
            </a:r>
            <a:endParaRPr lang="de-DE" dirty="0"/>
          </a:p>
        </p:txBody>
      </p:sp>
      <p:sp>
        <p:nvSpPr>
          <p:cNvPr id="4" name="Slide Number Placeholder 3"/>
          <p:cNvSpPr>
            <a:spLocks noGrp="1"/>
          </p:cNvSpPr>
          <p:nvPr>
            <p:ph type="sldNum" sz="quarter" idx="5"/>
          </p:nvPr>
        </p:nvSpPr>
        <p:spPr/>
        <p:txBody>
          <a:bodyPr/>
          <a:lstStyle/>
          <a:p>
            <a:fld id="{F6B5934D-AE17-4D6B-A2F5-2EB68203AB70}" type="slidenum">
              <a:rPr lang="de-DE" smtClean="0"/>
              <a:t>6</a:t>
            </a:fld>
            <a:endParaRPr lang="de-DE"/>
          </a:p>
        </p:txBody>
      </p:sp>
    </p:spTree>
    <p:extLst>
      <p:ext uri="{BB962C8B-B14F-4D97-AF65-F5344CB8AC3E}">
        <p14:creationId xmlns:p14="http://schemas.microsoft.com/office/powerpoint/2010/main" val="1215284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deciding between VLSI front-end and back-end design, several factors should be taken into account:</a:t>
            </a:r>
          </a:p>
          <a:p>
            <a:r>
              <a:rPr lang="en-US" dirty="0"/>
              <a:t>1. Interest and Aptitude: When choosing between front-end and back-end design, consider your interests and aptitudes. If you are passionate about logical design, algorithms, and have a strong software development background, front-end design may be a better fit for you. On the other hand, if you enjoy solving physical design challenges, optimizing for manufacturing, and have a strong understanding of semiconductor physics, back-end design might be your calling.</a:t>
            </a:r>
          </a:p>
          <a:p>
            <a:r>
              <a:rPr lang="en-US" dirty="0"/>
              <a:t>2. Technical Skills: Evaluate your technical skills and knowledge. Front-end designers need proficiency in languages like Verilog, VHDL, and strong knowledge of digital design concepts. Back-end designers require skills in physical design tools, understanding of manufacturing processes, and signal integrity analysis.</a:t>
            </a:r>
          </a:p>
          <a:p>
            <a:r>
              <a:rPr lang="en-US" dirty="0"/>
              <a:t>3. Problem-Solving Approach: Assess your problem-solving approach. Front-end designers often tackle abstract, logical issues, while back-end designers deal with concrete, physical constraints. Your preference for abstract or concrete problem-solving can guide your choice.</a:t>
            </a:r>
          </a:p>
          <a:p>
            <a:r>
              <a:rPr lang="en-US" dirty="0"/>
              <a:t>4. Industry Demand: Research the industry demand for both roles. The demand for VLSI professionals varies by region and specialization. It's crucial to align your choice with job opportunities in your preferred location.</a:t>
            </a:r>
          </a:p>
          <a:p>
            <a:r>
              <a:rPr lang="en-US" dirty="0"/>
              <a:t>5. Career Growth and Long-Term Goals: Consider your long-term career goals. Front-end designers may find opportunities in areas like architectural design or system-level integration, while back-end designers can advance to roles in physical design management and manufacturing.</a:t>
            </a:r>
          </a:p>
          <a:p>
            <a:r>
              <a:rPr lang="en-US" dirty="0"/>
              <a:t>6. Work Environment and Culture: Assess the work environment and company culture. Front-end and back-end designers may work in different teams and have distinct work cultures. It's essential to find an environment that matches your preferences and values.</a:t>
            </a:r>
          </a:p>
          <a:p>
            <a:r>
              <a:rPr lang="en-US" dirty="0"/>
              <a:t>7. Learning and Adaptability: The semiconductor industry evolves rapidly. Assess your willingness to adapt and continuously learn. Both front-end and back-end designers must stay updated with the latest technologies, but the specific skills required may vary.</a:t>
            </a:r>
            <a:endParaRPr lang="de-DE" dirty="0"/>
          </a:p>
        </p:txBody>
      </p:sp>
      <p:sp>
        <p:nvSpPr>
          <p:cNvPr id="4" name="Slide Number Placeholder 3"/>
          <p:cNvSpPr>
            <a:spLocks noGrp="1"/>
          </p:cNvSpPr>
          <p:nvPr>
            <p:ph type="sldNum" sz="quarter" idx="5"/>
          </p:nvPr>
        </p:nvSpPr>
        <p:spPr/>
        <p:txBody>
          <a:bodyPr/>
          <a:lstStyle/>
          <a:p>
            <a:fld id="{F6B5934D-AE17-4D6B-A2F5-2EB68203AB70}" type="slidenum">
              <a:rPr lang="de-DE" smtClean="0"/>
              <a:t>7</a:t>
            </a:fld>
            <a:endParaRPr lang="de-DE"/>
          </a:p>
        </p:txBody>
      </p:sp>
    </p:spTree>
    <p:extLst>
      <p:ext uri="{BB962C8B-B14F-4D97-AF65-F5344CB8AC3E}">
        <p14:creationId xmlns:p14="http://schemas.microsoft.com/office/powerpoint/2010/main" val="2423190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a:xfrm>
            <a:off x="5332412" y="5883275"/>
            <a:ext cx="4324044" cy="365125"/>
          </a:xfrm>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2875050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59EDA9-FD5D-497C-B0EB-5E8463B86B23}" type="datetimeFigureOut">
              <a:rPr lang="de-DE" smtClean="0"/>
              <a:t>27.07.2024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2932609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873645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1437693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135546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868416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1058571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735499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95728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a:xfrm>
            <a:off x="10951856" y="5867131"/>
            <a:ext cx="551167" cy="365125"/>
          </a:xfrm>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2413082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59EDA9-FD5D-497C-B0EB-5E8463B86B23}" type="datetimeFigureOut">
              <a:rPr lang="de-DE" smtClean="0"/>
              <a:t>27.07.2024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176606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659EDA9-FD5D-497C-B0EB-5E8463B86B23}" type="datetimeFigureOut">
              <a:rPr lang="de-DE" smtClean="0"/>
              <a:t>27.07.2024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1402398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59EDA9-FD5D-497C-B0EB-5E8463B86B23}" type="datetimeFigureOut">
              <a:rPr lang="de-DE" smtClean="0"/>
              <a:t>27.07.2024</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28312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659EDA9-FD5D-497C-B0EB-5E8463B86B23}" type="datetimeFigureOut">
              <a:rPr lang="de-DE" smtClean="0"/>
              <a:t>27.07.2024</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2019509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59EDA9-FD5D-497C-B0EB-5E8463B86B23}" type="datetimeFigureOut">
              <a:rPr lang="de-DE" smtClean="0"/>
              <a:t>27.07.2024</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721721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59EDA9-FD5D-497C-B0EB-5E8463B86B23}" type="datetimeFigureOut">
              <a:rPr lang="de-DE" smtClean="0"/>
              <a:t>27.07.2024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389417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59EDA9-FD5D-497C-B0EB-5E8463B86B23}" type="datetimeFigureOut">
              <a:rPr lang="de-DE" smtClean="0"/>
              <a:t>27.07.2024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C65FD1C-0118-4D45-AFCB-B91000B2A858}" type="slidenum">
              <a:rPr lang="de-DE" smtClean="0"/>
              <a:t>‹#›</a:t>
            </a:fld>
            <a:endParaRPr lang="de-DE"/>
          </a:p>
        </p:txBody>
      </p:sp>
    </p:spTree>
    <p:extLst>
      <p:ext uri="{BB962C8B-B14F-4D97-AF65-F5344CB8AC3E}">
        <p14:creationId xmlns:p14="http://schemas.microsoft.com/office/powerpoint/2010/main" val="157454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659EDA9-FD5D-497C-B0EB-5E8463B86B23}" type="datetimeFigureOut">
              <a:rPr lang="de-DE" smtClean="0"/>
              <a:t>27.07.2024</a:t>
            </a:fld>
            <a:endParaRPr lang="de-DE"/>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de-DE"/>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C65FD1C-0118-4D45-AFCB-B91000B2A858}" type="slidenum">
              <a:rPr lang="de-DE" smtClean="0"/>
              <a:t>‹#›</a:t>
            </a:fld>
            <a:endParaRPr lang="de-DE"/>
          </a:p>
        </p:txBody>
      </p:sp>
    </p:spTree>
    <p:extLst>
      <p:ext uri="{BB962C8B-B14F-4D97-AF65-F5344CB8AC3E}">
        <p14:creationId xmlns:p14="http://schemas.microsoft.com/office/powerpoint/2010/main" val="6205052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62AC4-ABAD-336C-D31C-465D020A5BA9}"/>
              </a:ext>
            </a:extLst>
          </p:cNvPr>
          <p:cNvSpPr>
            <a:spLocks noGrp="1"/>
          </p:cNvSpPr>
          <p:nvPr>
            <p:ph type="ctrTitle"/>
          </p:nvPr>
        </p:nvSpPr>
        <p:spPr/>
        <p:txBody>
          <a:bodyPr/>
          <a:lstStyle/>
          <a:p>
            <a:r>
              <a:rPr lang="de-DE" b="1" dirty="0"/>
              <a:t>Education and Career in Semiconductors</a:t>
            </a:r>
          </a:p>
        </p:txBody>
      </p:sp>
    </p:spTree>
    <p:extLst>
      <p:ext uri="{BB962C8B-B14F-4D97-AF65-F5344CB8AC3E}">
        <p14:creationId xmlns:p14="http://schemas.microsoft.com/office/powerpoint/2010/main" val="1582313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E097F5A-4A58-B08D-C830-3EA01F476C5A}"/>
              </a:ext>
            </a:extLst>
          </p:cNvPr>
          <p:cNvPicPr>
            <a:picLocks noChangeAspect="1"/>
          </p:cNvPicPr>
          <p:nvPr/>
        </p:nvPicPr>
        <p:blipFill>
          <a:blip r:embed="rId2"/>
          <a:stretch>
            <a:fillRect/>
          </a:stretch>
        </p:blipFill>
        <p:spPr>
          <a:xfrm>
            <a:off x="1570181" y="637310"/>
            <a:ext cx="10400146" cy="4922981"/>
          </a:xfrm>
          <a:prstGeom prst="rect">
            <a:avLst/>
          </a:prstGeom>
        </p:spPr>
      </p:pic>
    </p:spTree>
    <p:extLst>
      <p:ext uri="{BB962C8B-B14F-4D97-AF65-F5344CB8AC3E}">
        <p14:creationId xmlns:p14="http://schemas.microsoft.com/office/powerpoint/2010/main" val="3311230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5E294-CBA8-8863-BC61-097D7FBB5FD4}"/>
              </a:ext>
            </a:extLst>
          </p:cNvPr>
          <p:cNvSpPr>
            <a:spLocks noGrp="1"/>
          </p:cNvSpPr>
          <p:nvPr>
            <p:ph type="title"/>
          </p:nvPr>
        </p:nvSpPr>
        <p:spPr>
          <a:xfrm>
            <a:off x="1484310" y="279401"/>
            <a:ext cx="10018713" cy="542636"/>
          </a:xfrm>
        </p:spPr>
        <p:txBody>
          <a:bodyPr>
            <a:normAutofit fontScale="90000"/>
          </a:bodyPr>
          <a:lstStyle/>
          <a:p>
            <a:r>
              <a:rPr lang="de-DE" b="1" dirty="0"/>
              <a:t>Education for Semiconductor job roles</a:t>
            </a:r>
          </a:p>
        </p:txBody>
      </p:sp>
      <p:graphicFrame>
        <p:nvGraphicFramePr>
          <p:cNvPr id="4" name="Table 3">
            <a:extLst>
              <a:ext uri="{FF2B5EF4-FFF2-40B4-BE49-F238E27FC236}">
                <a16:creationId xmlns:a16="http://schemas.microsoft.com/office/drawing/2014/main" id="{946FF955-5C6C-0DD5-270D-9C0CE9EF692B}"/>
              </a:ext>
            </a:extLst>
          </p:cNvPr>
          <p:cNvGraphicFramePr>
            <a:graphicFrameLocks noGrp="1"/>
          </p:cNvGraphicFramePr>
          <p:nvPr>
            <p:extLst>
              <p:ext uri="{D42A27DB-BD31-4B8C-83A1-F6EECF244321}">
                <p14:modId xmlns:p14="http://schemas.microsoft.com/office/powerpoint/2010/main" val="3078527978"/>
              </p:ext>
            </p:extLst>
          </p:nvPr>
        </p:nvGraphicFramePr>
        <p:xfrm>
          <a:off x="1865746" y="1150641"/>
          <a:ext cx="10123056" cy="5065431"/>
        </p:xfrm>
        <a:graphic>
          <a:graphicData uri="http://schemas.openxmlformats.org/drawingml/2006/table">
            <a:tbl>
              <a:tblPr/>
              <a:tblGrid>
                <a:gridCol w="2530764">
                  <a:extLst>
                    <a:ext uri="{9D8B030D-6E8A-4147-A177-3AD203B41FA5}">
                      <a16:colId xmlns:a16="http://schemas.microsoft.com/office/drawing/2014/main" val="2009884384"/>
                    </a:ext>
                  </a:extLst>
                </a:gridCol>
                <a:gridCol w="2530764">
                  <a:extLst>
                    <a:ext uri="{9D8B030D-6E8A-4147-A177-3AD203B41FA5}">
                      <a16:colId xmlns:a16="http://schemas.microsoft.com/office/drawing/2014/main" val="1252521906"/>
                    </a:ext>
                  </a:extLst>
                </a:gridCol>
                <a:gridCol w="2530764">
                  <a:extLst>
                    <a:ext uri="{9D8B030D-6E8A-4147-A177-3AD203B41FA5}">
                      <a16:colId xmlns:a16="http://schemas.microsoft.com/office/drawing/2014/main" val="2508789044"/>
                    </a:ext>
                  </a:extLst>
                </a:gridCol>
                <a:gridCol w="2530764">
                  <a:extLst>
                    <a:ext uri="{9D8B030D-6E8A-4147-A177-3AD203B41FA5}">
                      <a16:colId xmlns:a16="http://schemas.microsoft.com/office/drawing/2014/main" val="2290018026"/>
                    </a:ext>
                  </a:extLst>
                </a:gridCol>
              </a:tblGrid>
              <a:tr h="385782">
                <a:tc>
                  <a:txBody>
                    <a:bodyPr/>
                    <a:lstStyle/>
                    <a:p>
                      <a:r>
                        <a:rPr lang="de-DE" sz="1200" b="1">
                          <a:solidFill>
                            <a:srgbClr val="6B6B6B"/>
                          </a:solidFill>
                          <a:effectLst/>
                        </a:rPr>
                        <a:t>Major</a:t>
                      </a:r>
                      <a:endParaRPr lang="de-DE" sz="1200">
                        <a:effectLst/>
                      </a:endParaRPr>
                    </a:p>
                  </a:txBody>
                  <a:tcPr marL="19405" marR="19405" marT="9702" marB="9702" anchor="ctr">
                    <a:lnL>
                      <a:noFill/>
                    </a:lnL>
                    <a:lnR>
                      <a:noFill/>
                    </a:lnR>
                    <a:lnT>
                      <a:noFill/>
                    </a:lnT>
                    <a:lnB>
                      <a:noFill/>
                    </a:lnB>
                    <a:solidFill>
                      <a:srgbClr val="F0F0F0"/>
                    </a:solidFill>
                  </a:tcPr>
                </a:tc>
                <a:tc>
                  <a:txBody>
                    <a:bodyPr/>
                    <a:lstStyle/>
                    <a:p>
                      <a:r>
                        <a:rPr lang="de-DE" sz="1200" b="1">
                          <a:solidFill>
                            <a:srgbClr val="6B6B6B"/>
                          </a:solidFill>
                          <a:effectLst/>
                        </a:rPr>
                        <a:t>Description</a:t>
                      </a:r>
                      <a:endParaRPr lang="de-DE" sz="1200">
                        <a:effectLst/>
                      </a:endParaRPr>
                    </a:p>
                  </a:txBody>
                  <a:tcPr marL="19405" marR="19405" marT="9702" marB="9702" anchor="ctr">
                    <a:lnL>
                      <a:noFill/>
                    </a:lnL>
                    <a:lnR>
                      <a:noFill/>
                    </a:lnR>
                    <a:lnT>
                      <a:noFill/>
                    </a:lnT>
                    <a:lnB>
                      <a:noFill/>
                    </a:lnB>
                    <a:solidFill>
                      <a:srgbClr val="F0F0F0"/>
                    </a:solidFill>
                  </a:tcPr>
                </a:tc>
                <a:tc>
                  <a:txBody>
                    <a:bodyPr/>
                    <a:lstStyle/>
                    <a:p>
                      <a:r>
                        <a:rPr lang="de-DE" sz="1200" b="1">
                          <a:solidFill>
                            <a:srgbClr val="6B6B6B"/>
                          </a:solidFill>
                          <a:effectLst/>
                        </a:rPr>
                        <a:t>Key Subjects</a:t>
                      </a:r>
                      <a:endParaRPr lang="de-DE" sz="1200">
                        <a:effectLst/>
                      </a:endParaRPr>
                    </a:p>
                  </a:txBody>
                  <a:tcPr marL="19405" marR="19405" marT="9702" marB="9702" anchor="ctr">
                    <a:lnL>
                      <a:noFill/>
                    </a:lnL>
                    <a:lnR>
                      <a:noFill/>
                    </a:lnR>
                    <a:lnT>
                      <a:noFill/>
                    </a:lnT>
                    <a:lnB>
                      <a:noFill/>
                    </a:lnB>
                    <a:solidFill>
                      <a:srgbClr val="F0F0F0"/>
                    </a:solidFill>
                  </a:tcPr>
                </a:tc>
                <a:tc>
                  <a:txBody>
                    <a:bodyPr/>
                    <a:lstStyle/>
                    <a:p>
                      <a:r>
                        <a:rPr lang="en-US" sz="1200" b="1">
                          <a:solidFill>
                            <a:srgbClr val="6B6B6B"/>
                          </a:solidFill>
                          <a:effectLst/>
                        </a:rPr>
                        <a:t>Career Prospects In Semiconductor Industry</a:t>
                      </a:r>
                      <a:endParaRPr lang="en-US" sz="1200">
                        <a:effectLst/>
                      </a:endParaRPr>
                    </a:p>
                  </a:txBody>
                  <a:tcPr marL="19405" marR="19405" marT="9702" marB="9702" anchor="ctr">
                    <a:lnL>
                      <a:noFill/>
                    </a:lnL>
                    <a:lnR>
                      <a:noFill/>
                    </a:lnR>
                    <a:lnT>
                      <a:noFill/>
                    </a:lnT>
                    <a:lnB>
                      <a:noFill/>
                    </a:lnB>
                    <a:solidFill>
                      <a:srgbClr val="F0F0F0"/>
                    </a:solidFill>
                  </a:tcPr>
                </a:tc>
                <a:extLst>
                  <a:ext uri="{0D108BD9-81ED-4DB2-BD59-A6C34878D82A}">
                    <a16:rowId xmlns:a16="http://schemas.microsoft.com/office/drawing/2014/main" val="1040394292"/>
                  </a:ext>
                </a:extLst>
              </a:tr>
              <a:tr h="1123787">
                <a:tc>
                  <a:txBody>
                    <a:bodyPr/>
                    <a:lstStyle/>
                    <a:p>
                      <a:r>
                        <a:rPr lang="en-US" sz="1200" dirty="0">
                          <a:effectLst/>
                        </a:rPr>
                        <a:t>Electronics and Communication Engineering (ECE)</a:t>
                      </a:r>
                    </a:p>
                  </a:txBody>
                  <a:tcPr marL="19405" marR="19405" marT="9702" marB="9702" anchor="ctr">
                    <a:lnL>
                      <a:noFill/>
                    </a:lnL>
                    <a:lnR>
                      <a:noFill/>
                    </a:lnR>
                    <a:lnT>
                      <a:noFill/>
                    </a:lnT>
                    <a:lnB>
                      <a:noFill/>
                    </a:lnB>
                    <a:solidFill>
                      <a:srgbClr val="FFFFFF"/>
                    </a:solidFill>
                  </a:tcPr>
                </a:tc>
                <a:tc>
                  <a:txBody>
                    <a:bodyPr/>
                    <a:lstStyle/>
                    <a:p>
                      <a:r>
                        <a:rPr lang="en-US" sz="1200" dirty="0">
                          <a:effectLst/>
                        </a:rPr>
                        <a:t>Focuses on electronic circuits, communication systems, and related technologies. Directly aligned with semiconductor industry.</a:t>
                      </a:r>
                    </a:p>
                  </a:txBody>
                  <a:tcPr marL="19405" marR="19405" marT="9702" marB="9702" anchor="ctr">
                    <a:lnL>
                      <a:noFill/>
                    </a:lnL>
                    <a:lnR>
                      <a:noFill/>
                    </a:lnR>
                    <a:lnT>
                      <a:noFill/>
                    </a:lnT>
                    <a:lnB>
                      <a:noFill/>
                    </a:lnB>
                    <a:solidFill>
                      <a:srgbClr val="FFFFFF"/>
                    </a:solidFill>
                  </a:tcPr>
                </a:tc>
                <a:tc>
                  <a:txBody>
                    <a:bodyPr/>
                    <a:lstStyle/>
                    <a:p>
                      <a:r>
                        <a:rPr lang="en-US" sz="1200">
                          <a:effectLst/>
                        </a:rPr>
                        <a:t>– Digital and Analog Electronics</a:t>
                      </a:r>
                      <a:br>
                        <a:rPr lang="en-US" sz="1200">
                          <a:effectLst/>
                        </a:rPr>
                      </a:br>
                      <a:r>
                        <a:rPr lang="en-US" sz="1200">
                          <a:effectLst/>
                        </a:rPr>
                        <a:t>– Microprocessors and Microcontrollers</a:t>
                      </a:r>
                      <a:br>
                        <a:rPr lang="en-US" sz="1200">
                          <a:effectLst/>
                        </a:rPr>
                      </a:br>
                      <a:r>
                        <a:rPr lang="en-US" sz="1200">
                          <a:effectLst/>
                        </a:rPr>
                        <a:t>– Signal Processing</a:t>
                      </a:r>
                      <a:br>
                        <a:rPr lang="en-US" sz="1200">
                          <a:effectLst/>
                        </a:rPr>
                      </a:br>
                      <a:r>
                        <a:rPr lang="en-US" sz="1200">
                          <a:effectLst/>
                        </a:rPr>
                        <a:t>– Communication Systems</a:t>
                      </a:r>
                      <a:br>
                        <a:rPr lang="en-US" sz="1200">
                          <a:effectLst/>
                        </a:rPr>
                      </a:br>
                      <a:r>
                        <a:rPr lang="en-US" sz="1200">
                          <a:effectLst/>
                        </a:rPr>
                        <a:t>– VLSI Design</a:t>
                      </a:r>
                    </a:p>
                  </a:txBody>
                  <a:tcPr marL="19405" marR="19405" marT="9702" marB="9702" anchor="ctr">
                    <a:lnL>
                      <a:noFill/>
                    </a:lnL>
                    <a:lnR>
                      <a:noFill/>
                    </a:lnR>
                    <a:lnT>
                      <a:noFill/>
                    </a:lnT>
                    <a:lnB>
                      <a:noFill/>
                    </a:lnB>
                    <a:solidFill>
                      <a:srgbClr val="FFFFFF"/>
                    </a:solidFill>
                  </a:tcPr>
                </a:tc>
                <a:tc>
                  <a:txBody>
                    <a:bodyPr/>
                    <a:lstStyle/>
                    <a:p>
                      <a:r>
                        <a:rPr lang="en-US" sz="1200">
                          <a:effectLst/>
                        </a:rPr>
                        <a:t>– Chip Design and Manufacturing</a:t>
                      </a:r>
                      <a:br>
                        <a:rPr lang="en-US" sz="1200">
                          <a:effectLst/>
                        </a:rPr>
                      </a:br>
                      <a:r>
                        <a:rPr lang="en-US" sz="1200">
                          <a:effectLst/>
                        </a:rPr>
                        <a:t>– Communication Systems Development</a:t>
                      </a:r>
                      <a:br>
                        <a:rPr lang="en-US" sz="1200">
                          <a:effectLst/>
                        </a:rPr>
                      </a:br>
                      <a:r>
                        <a:rPr lang="en-US" sz="1200">
                          <a:effectLst/>
                        </a:rPr>
                        <a:t>– Quality Control and Testing</a:t>
                      </a:r>
                      <a:br>
                        <a:rPr lang="en-US" sz="1200">
                          <a:effectLst/>
                        </a:rPr>
                      </a:br>
                      <a:r>
                        <a:rPr lang="en-US" sz="1200">
                          <a:effectLst/>
                        </a:rPr>
                        <a:t>– Research and Development</a:t>
                      </a:r>
                    </a:p>
                  </a:txBody>
                  <a:tcPr marL="19405" marR="19405" marT="9702" marB="9702" anchor="ctr">
                    <a:lnL>
                      <a:noFill/>
                    </a:lnL>
                    <a:lnR>
                      <a:noFill/>
                    </a:lnR>
                    <a:lnT>
                      <a:noFill/>
                    </a:lnT>
                    <a:lnB>
                      <a:noFill/>
                    </a:lnB>
                    <a:solidFill>
                      <a:srgbClr val="FFFFFF"/>
                    </a:solidFill>
                  </a:tcPr>
                </a:tc>
                <a:extLst>
                  <a:ext uri="{0D108BD9-81ED-4DB2-BD59-A6C34878D82A}">
                    <a16:rowId xmlns:a16="http://schemas.microsoft.com/office/drawing/2014/main" val="551895274"/>
                  </a:ext>
                </a:extLst>
              </a:tr>
              <a:tr h="1308288">
                <a:tc>
                  <a:txBody>
                    <a:bodyPr/>
                    <a:lstStyle/>
                    <a:p>
                      <a:r>
                        <a:rPr lang="en-US" sz="1200">
                          <a:effectLst/>
                        </a:rPr>
                        <a:t>Electrical Engineering (EE) And/Or Electronics Engineering (EE)</a:t>
                      </a:r>
                    </a:p>
                  </a:txBody>
                  <a:tcPr marL="19405" marR="19405" marT="9702" marB="9702" anchor="ctr">
                    <a:lnL>
                      <a:noFill/>
                    </a:lnL>
                    <a:lnR>
                      <a:noFill/>
                    </a:lnR>
                    <a:lnT>
                      <a:noFill/>
                    </a:lnT>
                    <a:lnB>
                      <a:noFill/>
                    </a:lnB>
                    <a:solidFill>
                      <a:srgbClr val="F0F0F0"/>
                    </a:solidFill>
                  </a:tcPr>
                </a:tc>
                <a:tc>
                  <a:txBody>
                    <a:bodyPr/>
                    <a:lstStyle/>
                    <a:p>
                      <a:r>
                        <a:rPr lang="en-US" sz="1200" dirty="0">
                          <a:effectLst/>
                        </a:rPr>
                        <a:t>Covers a broad range of topics related to power electronics, and electromagnetism, crucial for semiconductor devices. In many countries, ECE is often termed as EE.</a:t>
                      </a:r>
                    </a:p>
                  </a:txBody>
                  <a:tcPr marL="19405" marR="19405" marT="9702" marB="9702" anchor="ctr">
                    <a:lnL>
                      <a:noFill/>
                    </a:lnL>
                    <a:lnR>
                      <a:noFill/>
                    </a:lnR>
                    <a:lnT>
                      <a:noFill/>
                    </a:lnT>
                    <a:lnB>
                      <a:noFill/>
                    </a:lnB>
                    <a:solidFill>
                      <a:srgbClr val="F0F0F0"/>
                    </a:solidFill>
                  </a:tcPr>
                </a:tc>
                <a:tc>
                  <a:txBody>
                    <a:bodyPr/>
                    <a:lstStyle/>
                    <a:p>
                      <a:r>
                        <a:rPr lang="en-US" sz="1200" dirty="0">
                          <a:effectLst/>
                        </a:rPr>
                        <a:t>– Circuit Analysis</a:t>
                      </a:r>
                      <a:br>
                        <a:rPr lang="en-US" sz="1200" dirty="0">
                          <a:effectLst/>
                        </a:rPr>
                      </a:br>
                      <a:r>
                        <a:rPr lang="en-US" sz="1200" dirty="0">
                          <a:effectLst/>
                        </a:rPr>
                        <a:t>– Control Systems</a:t>
                      </a:r>
                      <a:br>
                        <a:rPr lang="en-US" sz="1200" dirty="0">
                          <a:effectLst/>
                        </a:rPr>
                      </a:br>
                      <a:r>
                        <a:rPr lang="en-US" sz="1200" dirty="0">
                          <a:effectLst/>
                        </a:rPr>
                        <a:t>– Power Electronics</a:t>
                      </a:r>
                      <a:br>
                        <a:rPr lang="en-US" sz="1200" dirty="0">
                          <a:effectLst/>
                        </a:rPr>
                      </a:br>
                      <a:r>
                        <a:rPr lang="en-US" sz="1200" dirty="0">
                          <a:effectLst/>
                        </a:rPr>
                        <a:t>– Electrical Machines</a:t>
                      </a:r>
                      <a:br>
                        <a:rPr lang="en-US" sz="1200" dirty="0">
                          <a:effectLst/>
                        </a:rPr>
                      </a:br>
                      <a:r>
                        <a:rPr lang="en-US" sz="1200" dirty="0">
                          <a:effectLst/>
                        </a:rPr>
                        <a:t>– Electromagnetic Theory</a:t>
                      </a:r>
                    </a:p>
                  </a:txBody>
                  <a:tcPr marL="19405" marR="19405" marT="9702" marB="9702" anchor="ctr">
                    <a:lnL>
                      <a:noFill/>
                    </a:lnL>
                    <a:lnR>
                      <a:noFill/>
                    </a:lnR>
                    <a:lnT>
                      <a:noFill/>
                    </a:lnT>
                    <a:lnB>
                      <a:noFill/>
                    </a:lnB>
                    <a:solidFill>
                      <a:srgbClr val="F0F0F0"/>
                    </a:solidFill>
                  </a:tcPr>
                </a:tc>
                <a:tc>
                  <a:txBody>
                    <a:bodyPr/>
                    <a:lstStyle/>
                    <a:p>
                      <a:r>
                        <a:rPr lang="en-US" sz="1200">
                          <a:effectLst/>
                        </a:rPr>
                        <a:t>– Semiconductor Manufacturing and Process Engineering</a:t>
                      </a:r>
                      <a:br>
                        <a:rPr lang="en-US" sz="1200">
                          <a:effectLst/>
                        </a:rPr>
                      </a:br>
                      <a:r>
                        <a:rPr lang="en-US" sz="1200">
                          <a:effectLst/>
                        </a:rPr>
                        <a:t>– Chip Design And Manufacturing</a:t>
                      </a:r>
                      <a:br>
                        <a:rPr lang="en-US" sz="1200">
                          <a:effectLst/>
                        </a:rPr>
                      </a:br>
                      <a:r>
                        <a:rPr lang="en-US" sz="1200">
                          <a:effectLst/>
                        </a:rPr>
                        <a:t>– Design and Maintenance of Power Systems in Plants</a:t>
                      </a:r>
                      <a:br>
                        <a:rPr lang="en-US" sz="1200">
                          <a:effectLst/>
                        </a:rPr>
                      </a:br>
                      <a:r>
                        <a:rPr lang="en-US" sz="1200">
                          <a:effectLst/>
                        </a:rPr>
                        <a:t>– Equipment and Tool Development</a:t>
                      </a:r>
                    </a:p>
                  </a:txBody>
                  <a:tcPr marL="19405" marR="19405" marT="9702" marB="9702" anchor="ctr">
                    <a:lnL>
                      <a:noFill/>
                    </a:lnL>
                    <a:lnR>
                      <a:noFill/>
                    </a:lnR>
                    <a:lnT>
                      <a:noFill/>
                    </a:lnT>
                    <a:lnB>
                      <a:noFill/>
                    </a:lnB>
                    <a:solidFill>
                      <a:srgbClr val="F0F0F0"/>
                    </a:solidFill>
                  </a:tcPr>
                </a:tc>
                <a:extLst>
                  <a:ext uri="{0D108BD9-81ED-4DB2-BD59-A6C34878D82A}">
                    <a16:rowId xmlns:a16="http://schemas.microsoft.com/office/drawing/2014/main" val="3204544095"/>
                  </a:ext>
                </a:extLst>
              </a:tr>
              <a:tr h="1123787">
                <a:tc>
                  <a:txBody>
                    <a:bodyPr/>
                    <a:lstStyle/>
                    <a:p>
                      <a:r>
                        <a:rPr lang="de-DE" sz="1200">
                          <a:effectLst/>
                        </a:rPr>
                        <a:t>Material Science and Engineering</a:t>
                      </a:r>
                    </a:p>
                  </a:txBody>
                  <a:tcPr marL="19405" marR="19405" marT="9702" marB="9702" anchor="ctr">
                    <a:lnL>
                      <a:noFill/>
                    </a:lnL>
                    <a:lnR>
                      <a:noFill/>
                    </a:lnR>
                    <a:lnT>
                      <a:noFill/>
                    </a:lnT>
                    <a:lnB>
                      <a:noFill/>
                    </a:lnB>
                    <a:solidFill>
                      <a:srgbClr val="FFFFFF"/>
                    </a:solidFill>
                  </a:tcPr>
                </a:tc>
                <a:tc>
                  <a:txBody>
                    <a:bodyPr/>
                    <a:lstStyle/>
                    <a:p>
                      <a:r>
                        <a:rPr lang="en-US" sz="1200">
                          <a:effectLst/>
                        </a:rPr>
                        <a:t>Study of materials used in semiconductor manufacturing. Focus on properties, performance, and processing of materials.</a:t>
                      </a:r>
                    </a:p>
                  </a:txBody>
                  <a:tcPr marL="19405" marR="19405" marT="9702" marB="9702" anchor="ctr">
                    <a:lnL>
                      <a:noFill/>
                    </a:lnL>
                    <a:lnR>
                      <a:noFill/>
                    </a:lnR>
                    <a:lnT>
                      <a:noFill/>
                    </a:lnT>
                    <a:lnB>
                      <a:noFill/>
                    </a:lnB>
                    <a:solidFill>
                      <a:srgbClr val="FFFFFF"/>
                    </a:solidFill>
                  </a:tcPr>
                </a:tc>
                <a:tc>
                  <a:txBody>
                    <a:bodyPr/>
                    <a:lstStyle/>
                    <a:p>
                      <a:r>
                        <a:rPr lang="en-US" sz="1200">
                          <a:effectLst/>
                        </a:rPr>
                        <a:t>– Thermodynamics of Materials</a:t>
                      </a:r>
                      <a:br>
                        <a:rPr lang="en-US" sz="1200">
                          <a:effectLst/>
                        </a:rPr>
                      </a:br>
                      <a:r>
                        <a:rPr lang="en-US" sz="1200">
                          <a:effectLst/>
                        </a:rPr>
                        <a:t>– Physical Metallurgy</a:t>
                      </a:r>
                      <a:br>
                        <a:rPr lang="en-US" sz="1200">
                          <a:effectLst/>
                        </a:rPr>
                      </a:br>
                      <a:r>
                        <a:rPr lang="en-US" sz="1200">
                          <a:effectLst/>
                        </a:rPr>
                        <a:t>– Polymer Science</a:t>
                      </a:r>
                      <a:br>
                        <a:rPr lang="en-US" sz="1200">
                          <a:effectLst/>
                        </a:rPr>
                      </a:br>
                      <a:r>
                        <a:rPr lang="en-US" sz="1200">
                          <a:effectLst/>
                        </a:rPr>
                        <a:t>– Ceramics</a:t>
                      </a:r>
                      <a:br>
                        <a:rPr lang="en-US" sz="1200">
                          <a:effectLst/>
                        </a:rPr>
                      </a:br>
                      <a:r>
                        <a:rPr lang="en-US" sz="1200">
                          <a:effectLst/>
                        </a:rPr>
                        <a:t>– Nanomaterials</a:t>
                      </a:r>
                    </a:p>
                  </a:txBody>
                  <a:tcPr marL="19405" marR="19405" marT="9702" marB="9702" anchor="ctr">
                    <a:lnL>
                      <a:noFill/>
                    </a:lnL>
                    <a:lnR>
                      <a:noFill/>
                    </a:lnR>
                    <a:lnT>
                      <a:noFill/>
                    </a:lnT>
                    <a:lnB>
                      <a:noFill/>
                    </a:lnB>
                    <a:solidFill>
                      <a:srgbClr val="FFFFFF"/>
                    </a:solidFill>
                  </a:tcPr>
                </a:tc>
                <a:tc>
                  <a:txBody>
                    <a:bodyPr/>
                    <a:lstStyle/>
                    <a:p>
                      <a:r>
                        <a:rPr lang="en-US" sz="1200">
                          <a:effectLst/>
                        </a:rPr>
                        <a:t>– Material Research and Development</a:t>
                      </a:r>
                      <a:br>
                        <a:rPr lang="en-US" sz="1200">
                          <a:effectLst/>
                        </a:rPr>
                      </a:br>
                      <a:r>
                        <a:rPr lang="en-US" sz="1200">
                          <a:effectLst/>
                        </a:rPr>
                        <a:t>– Quality Analysis in Manufacturing</a:t>
                      </a:r>
                      <a:br>
                        <a:rPr lang="en-US" sz="1200">
                          <a:effectLst/>
                        </a:rPr>
                      </a:br>
                      <a:r>
                        <a:rPr lang="en-US" sz="1200">
                          <a:effectLst/>
                        </a:rPr>
                        <a:t>– Process Development for New Materials</a:t>
                      </a:r>
                    </a:p>
                  </a:txBody>
                  <a:tcPr marL="19405" marR="19405" marT="9702" marB="9702" anchor="ctr">
                    <a:lnL>
                      <a:noFill/>
                    </a:lnL>
                    <a:lnR>
                      <a:noFill/>
                    </a:lnR>
                    <a:lnT>
                      <a:noFill/>
                    </a:lnT>
                    <a:lnB>
                      <a:noFill/>
                    </a:lnB>
                    <a:solidFill>
                      <a:srgbClr val="FFFFFF"/>
                    </a:solidFill>
                  </a:tcPr>
                </a:tc>
                <a:extLst>
                  <a:ext uri="{0D108BD9-81ED-4DB2-BD59-A6C34878D82A}">
                    <a16:rowId xmlns:a16="http://schemas.microsoft.com/office/drawing/2014/main" val="153062740"/>
                  </a:ext>
                </a:extLst>
              </a:tr>
              <a:tr h="1123787">
                <a:tc>
                  <a:txBody>
                    <a:bodyPr/>
                    <a:lstStyle/>
                    <a:p>
                      <a:r>
                        <a:rPr lang="de-DE" sz="1200">
                          <a:effectLst/>
                        </a:rPr>
                        <a:t>Computer Engineering</a:t>
                      </a:r>
                    </a:p>
                  </a:txBody>
                  <a:tcPr marL="19405" marR="19405" marT="9702" marB="9702" anchor="ctr">
                    <a:lnL>
                      <a:noFill/>
                    </a:lnL>
                    <a:lnR>
                      <a:noFill/>
                    </a:lnR>
                    <a:lnT>
                      <a:noFill/>
                    </a:lnT>
                    <a:lnB>
                      <a:noFill/>
                    </a:lnB>
                    <a:solidFill>
                      <a:srgbClr val="F0F0F0"/>
                    </a:solidFill>
                  </a:tcPr>
                </a:tc>
                <a:tc>
                  <a:txBody>
                    <a:bodyPr/>
                    <a:lstStyle/>
                    <a:p>
                      <a:r>
                        <a:rPr lang="en-US" sz="1200">
                          <a:effectLst/>
                        </a:rPr>
                        <a:t>Combines electrical engineering and computer science, focusing on computer systems and software for semiconductor design.</a:t>
                      </a:r>
                    </a:p>
                  </a:txBody>
                  <a:tcPr marL="19405" marR="19405" marT="9702" marB="9702" anchor="ctr">
                    <a:lnL>
                      <a:noFill/>
                    </a:lnL>
                    <a:lnR>
                      <a:noFill/>
                    </a:lnR>
                    <a:lnT>
                      <a:noFill/>
                    </a:lnT>
                    <a:lnB>
                      <a:noFill/>
                    </a:lnB>
                    <a:solidFill>
                      <a:srgbClr val="F0F0F0"/>
                    </a:solidFill>
                  </a:tcPr>
                </a:tc>
                <a:tc>
                  <a:txBody>
                    <a:bodyPr/>
                    <a:lstStyle/>
                    <a:p>
                      <a:r>
                        <a:rPr lang="en-US" sz="1200">
                          <a:effectLst/>
                        </a:rPr>
                        <a:t>– Computer Architecture</a:t>
                      </a:r>
                      <a:br>
                        <a:rPr lang="en-US" sz="1200">
                          <a:effectLst/>
                        </a:rPr>
                      </a:br>
                      <a:r>
                        <a:rPr lang="en-US" sz="1200">
                          <a:effectLst/>
                        </a:rPr>
                        <a:t>– Operating Systems</a:t>
                      </a:r>
                      <a:br>
                        <a:rPr lang="en-US" sz="1200">
                          <a:effectLst/>
                        </a:rPr>
                      </a:br>
                      <a:r>
                        <a:rPr lang="en-US" sz="1200">
                          <a:effectLst/>
                        </a:rPr>
                        <a:t>– Algorithm Design</a:t>
                      </a:r>
                      <a:br>
                        <a:rPr lang="en-US" sz="1200">
                          <a:effectLst/>
                        </a:rPr>
                      </a:br>
                      <a:r>
                        <a:rPr lang="en-US" sz="1200">
                          <a:effectLst/>
                        </a:rPr>
                        <a:t>– Embedded Systems</a:t>
                      </a:r>
                      <a:br>
                        <a:rPr lang="en-US" sz="1200">
                          <a:effectLst/>
                        </a:rPr>
                      </a:br>
                      <a:r>
                        <a:rPr lang="en-US" sz="1200">
                          <a:effectLst/>
                        </a:rPr>
                        <a:t>– Digital System Design</a:t>
                      </a:r>
                    </a:p>
                  </a:txBody>
                  <a:tcPr marL="19405" marR="19405" marT="9702" marB="9702" anchor="ctr">
                    <a:lnL>
                      <a:noFill/>
                    </a:lnL>
                    <a:lnR>
                      <a:noFill/>
                    </a:lnR>
                    <a:lnT>
                      <a:noFill/>
                    </a:lnT>
                    <a:lnB>
                      <a:noFill/>
                    </a:lnB>
                    <a:solidFill>
                      <a:srgbClr val="F0F0F0"/>
                    </a:solidFill>
                  </a:tcPr>
                </a:tc>
                <a:tc>
                  <a:txBody>
                    <a:bodyPr/>
                    <a:lstStyle/>
                    <a:p>
                      <a:r>
                        <a:rPr lang="en-US" sz="1200" dirty="0">
                          <a:effectLst/>
                        </a:rPr>
                        <a:t>– Software Development for Semiconductor Devices</a:t>
                      </a:r>
                      <a:br>
                        <a:rPr lang="en-US" sz="1200" dirty="0">
                          <a:effectLst/>
                        </a:rPr>
                      </a:br>
                      <a:r>
                        <a:rPr lang="en-US" sz="1200" dirty="0">
                          <a:effectLst/>
                        </a:rPr>
                        <a:t>– Embedded Systems</a:t>
                      </a:r>
                      <a:br>
                        <a:rPr lang="en-US" sz="1200" dirty="0">
                          <a:effectLst/>
                        </a:rPr>
                      </a:br>
                      <a:r>
                        <a:rPr lang="en-US" sz="1200" dirty="0">
                          <a:effectLst/>
                        </a:rPr>
                        <a:t>– Chip Design and Testing</a:t>
                      </a:r>
                      <a:br>
                        <a:rPr lang="en-US" sz="1200" dirty="0">
                          <a:effectLst/>
                        </a:rPr>
                      </a:br>
                      <a:r>
                        <a:rPr lang="en-US" sz="1200" dirty="0">
                          <a:effectLst/>
                        </a:rPr>
                        <a:t>– System Integration</a:t>
                      </a:r>
                      <a:br>
                        <a:rPr lang="en-US" sz="1200" dirty="0">
                          <a:effectLst/>
                        </a:rPr>
                      </a:br>
                      <a:r>
                        <a:rPr lang="en-US" sz="1200" dirty="0">
                          <a:effectLst/>
                        </a:rPr>
                        <a:t>– Product Engineering</a:t>
                      </a:r>
                    </a:p>
                  </a:txBody>
                  <a:tcPr marL="19405" marR="19405" marT="9702" marB="9702" anchor="ctr">
                    <a:lnL>
                      <a:noFill/>
                    </a:lnL>
                    <a:lnR>
                      <a:noFill/>
                    </a:lnR>
                    <a:lnT>
                      <a:noFill/>
                    </a:lnT>
                    <a:lnB>
                      <a:noFill/>
                    </a:lnB>
                    <a:solidFill>
                      <a:srgbClr val="F0F0F0"/>
                    </a:solidFill>
                  </a:tcPr>
                </a:tc>
                <a:extLst>
                  <a:ext uri="{0D108BD9-81ED-4DB2-BD59-A6C34878D82A}">
                    <a16:rowId xmlns:a16="http://schemas.microsoft.com/office/drawing/2014/main" val="1092081478"/>
                  </a:ext>
                </a:extLst>
              </a:tr>
            </a:tbl>
          </a:graphicData>
        </a:graphic>
      </p:graphicFrame>
    </p:spTree>
    <p:extLst>
      <p:ext uri="{BB962C8B-B14F-4D97-AF65-F5344CB8AC3E}">
        <p14:creationId xmlns:p14="http://schemas.microsoft.com/office/powerpoint/2010/main" val="3414111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272A9F3-C39D-2963-7ADB-BB9DB262C2F8}"/>
              </a:ext>
            </a:extLst>
          </p:cNvPr>
          <p:cNvGraphicFramePr>
            <a:graphicFrameLocks noGrp="1"/>
          </p:cNvGraphicFramePr>
          <p:nvPr>
            <p:extLst>
              <p:ext uri="{D42A27DB-BD31-4B8C-83A1-F6EECF244321}">
                <p14:modId xmlns:p14="http://schemas.microsoft.com/office/powerpoint/2010/main" val="4029070039"/>
              </p:ext>
            </p:extLst>
          </p:nvPr>
        </p:nvGraphicFramePr>
        <p:xfrm>
          <a:off x="1801091" y="203201"/>
          <a:ext cx="9956800" cy="5954930"/>
        </p:xfrm>
        <a:graphic>
          <a:graphicData uri="http://schemas.openxmlformats.org/drawingml/2006/table">
            <a:tbl>
              <a:tblPr/>
              <a:tblGrid>
                <a:gridCol w="2489200">
                  <a:extLst>
                    <a:ext uri="{9D8B030D-6E8A-4147-A177-3AD203B41FA5}">
                      <a16:colId xmlns:a16="http://schemas.microsoft.com/office/drawing/2014/main" val="3911624096"/>
                    </a:ext>
                  </a:extLst>
                </a:gridCol>
                <a:gridCol w="2489200">
                  <a:extLst>
                    <a:ext uri="{9D8B030D-6E8A-4147-A177-3AD203B41FA5}">
                      <a16:colId xmlns:a16="http://schemas.microsoft.com/office/drawing/2014/main" val="2739399151"/>
                    </a:ext>
                  </a:extLst>
                </a:gridCol>
                <a:gridCol w="2489200">
                  <a:extLst>
                    <a:ext uri="{9D8B030D-6E8A-4147-A177-3AD203B41FA5}">
                      <a16:colId xmlns:a16="http://schemas.microsoft.com/office/drawing/2014/main" val="1466133787"/>
                    </a:ext>
                  </a:extLst>
                </a:gridCol>
                <a:gridCol w="2489200">
                  <a:extLst>
                    <a:ext uri="{9D8B030D-6E8A-4147-A177-3AD203B41FA5}">
                      <a16:colId xmlns:a16="http://schemas.microsoft.com/office/drawing/2014/main" val="1990001274"/>
                    </a:ext>
                  </a:extLst>
                </a:gridCol>
              </a:tblGrid>
              <a:tr h="867738">
                <a:tc>
                  <a:txBody>
                    <a:bodyPr/>
                    <a:lstStyle/>
                    <a:p>
                      <a:r>
                        <a:rPr lang="de-DE" sz="1200" dirty="0">
                          <a:effectLst/>
                        </a:rPr>
                        <a:t>Nanotechnology</a:t>
                      </a:r>
                    </a:p>
                  </a:txBody>
                  <a:tcPr marL="20554" marR="20554" marT="10277" marB="10277" anchor="ctr">
                    <a:lnL>
                      <a:noFill/>
                    </a:lnL>
                    <a:lnR>
                      <a:noFill/>
                    </a:lnR>
                    <a:lnT>
                      <a:noFill/>
                    </a:lnT>
                    <a:lnB>
                      <a:noFill/>
                    </a:lnB>
                    <a:solidFill>
                      <a:srgbClr val="FFFFFF"/>
                    </a:solidFill>
                  </a:tcPr>
                </a:tc>
                <a:tc>
                  <a:txBody>
                    <a:bodyPr/>
                    <a:lstStyle/>
                    <a:p>
                      <a:r>
                        <a:rPr lang="en-US" sz="1200">
                          <a:effectLst/>
                        </a:rPr>
                        <a:t>Deals with structures and devices at the atomic and molecular scale, enabling advancements in semiconductor technology.</a:t>
                      </a:r>
                    </a:p>
                  </a:txBody>
                  <a:tcPr marL="20554" marR="20554" marT="10277" marB="10277" anchor="ctr">
                    <a:lnL>
                      <a:noFill/>
                    </a:lnL>
                    <a:lnR>
                      <a:noFill/>
                    </a:lnR>
                    <a:lnT>
                      <a:noFill/>
                    </a:lnT>
                    <a:lnB>
                      <a:noFill/>
                    </a:lnB>
                    <a:solidFill>
                      <a:srgbClr val="FFFFFF"/>
                    </a:solidFill>
                  </a:tcPr>
                </a:tc>
                <a:tc>
                  <a:txBody>
                    <a:bodyPr/>
                    <a:lstStyle/>
                    <a:p>
                      <a:r>
                        <a:rPr lang="de-DE" sz="1200">
                          <a:effectLst/>
                        </a:rPr>
                        <a:t>– Nanochemistry</a:t>
                      </a:r>
                      <a:br>
                        <a:rPr lang="de-DE" sz="1200">
                          <a:effectLst/>
                        </a:rPr>
                      </a:br>
                      <a:r>
                        <a:rPr lang="de-DE" sz="1200">
                          <a:effectLst/>
                        </a:rPr>
                        <a:t>– Quantum Mechanics</a:t>
                      </a:r>
                      <a:br>
                        <a:rPr lang="de-DE" sz="1200">
                          <a:effectLst/>
                        </a:rPr>
                      </a:br>
                      <a:r>
                        <a:rPr lang="de-DE" sz="1200">
                          <a:effectLst/>
                        </a:rPr>
                        <a:t>– Nanofabrication</a:t>
                      </a:r>
                      <a:br>
                        <a:rPr lang="de-DE" sz="1200">
                          <a:effectLst/>
                        </a:rPr>
                      </a:br>
                      <a:r>
                        <a:rPr lang="de-DE" sz="1200">
                          <a:effectLst/>
                        </a:rPr>
                        <a:t>– Nano-scale Electronics</a:t>
                      </a:r>
                      <a:br>
                        <a:rPr lang="de-DE" sz="1200">
                          <a:effectLst/>
                        </a:rPr>
                      </a:br>
                      <a:r>
                        <a:rPr lang="de-DE" sz="1200">
                          <a:effectLst/>
                        </a:rPr>
                        <a:t>– Molecular Engineering</a:t>
                      </a:r>
                    </a:p>
                  </a:txBody>
                  <a:tcPr marL="20554" marR="20554" marT="10277" marB="10277" anchor="ctr">
                    <a:lnL>
                      <a:noFill/>
                    </a:lnL>
                    <a:lnR>
                      <a:noFill/>
                    </a:lnR>
                    <a:lnT>
                      <a:noFill/>
                    </a:lnT>
                    <a:lnB>
                      <a:noFill/>
                    </a:lnB>
                    <a:solidFill>
                      <a:srgbClr val="FFFFFF"/>
                    </a:solidFill>
                  </a:tcPr>
                </a:tc>
                <a:tc>
                  <a:txBody>
                    <a:bodyPr/>
                    <a:lstStyle/>
                    <a:p>
                      <a:r>
                        <a:rPr lang="en-US" sz="1200">
                          <a:effectLst/>
                        </a:rPr>
                        <a:t>– R&amp;D in Advanced Technologies</a:t>
                      </a:r>
                      <a:br>
                        <a:rPr lang="en-US" sz="1200">
                          <a:effectLst/>
                        </a:rPr>
                      </a:br>
                      <a:r>
                        <a:rPr lang="en-US" sz="1200">
                          <a:effectLst/>
                        </a:rPr>
                        <a:t>– Nanoscale Manufacturing Processes</a:t>
                      </a:r>
                      <a:br>
                        <a:rPr lang="en-US" sz="1200">
                          <a:effectLst/>
                        </a:rPr>
                      </a:br>
                      <a:r>
                        <a:rPr lang="en-US" sz="1200">
                          <a:effectLst/>
                        </a:rPr>
                        <a:t>– Innovation in Fabrication Techniques</a:t>
                      </a:r>
                      <a:br>
                        <a:rPr lang="en-US" sz="1200">
                          <a:effectLst/>
                        </a:rPr>
                      </a:br>
                      <a:r>
                        <a:rPr lang="en-US" sz="1200">
                          <a:effectLst/>
                        </a:rPr>
                        <a:t>– Quality Control and Testing at Nanoscale</a:t>
                      </a:r>
                    </a:p>
                  </a:txBody>
                  <a:tcPr marL="20554" marR="20554" marT="10277" marB="10277" anchor="ctr">
                    <a:lnL>
                      <a:noFill/>
                    </a:lnL>
                    <a:lnR>
                      <a:noFill/>
                    </a:lnR>
                    <a:lnT>
                      <a:noFill/>
                    </a:lnT>
                    <a:lnB>
                      <a:noFill/>
                    </a:lnB>
                    <a:solidFill>
                      <a:srgbClr val="FFFFFF"/>
                    </a:solidFill>
                  </a:tcPr>
                </a:tc>
                <a:extLst>
                  <a:ext uri="{0D108BD9-81ED-4DB2-BD59-A6C34878D82A}">
                    <a16:rowId xmlns:a16="http://schemas.microsoft.com/office/drawing/2014/main" val="3495926346"/>
                  </a:ext>
                </a:extLst>
              </a:tr>
              <a:tr h="1036697">
                <a:tc>
                  <a:txBody>
                    <a:bodyPr/>
                    <a:lstStyle/>
                    <a:p>
                      <a:r>
                        <a:rPr lang="en-US" sz="1200">
                          <a:effectLst/>
                        </a:rPr>
                        <a:t>Mechanical Engineering (With Focus On Microelectronics)</a:t>
                      </a:r>
                    </a:p>
                  </a:txBody>
                  <a:tcPr marL="20554" marR="20554" marT="10277" marB="10277" anchor="ctr">
                    <a:lnL>
                      <a:noFill/>
                    </a:lnL>
                    <a:lnR>
                      <a:noFill/>
                    </a:lnR>
                    <a:lnT>
                      <a:noFill/>
                    </a:lnT>
                    <a:lnB>
                      <a:noFill/>
                    </a:lnB>
                    <a:solidFill>
                      <a:srgbClr val="F0F0F0"/>
                    </a:solidFill>
                  </a:tcPr>
                </a:tc>
                <a:tc>
                  <a:txBody>
                    <a:bodyPr/>
                    <a:lstStyle/>
                    <a:p>
                      <a:r>
                        <a:rPr lang="en-US" sz="1200">
                          <a:effectLst/>
                        </a:rPr>
                        <a:t>Application of mechanical principles to the design and manufacture of microelectronic systems in semiconductor devices.</a:t>
                      </a:r>
                    </a:p>
                  </a:txBody>
                  <a:tcPr marL="20554" marR="20554" marT="10277" marB="10277" anchor="ctr">
                    <a:lnL>
                      <a:noFill/>
                    </a:lnL>
                    <a:lnR>
                      <a:noFill/>
                    </a:lnR>
                    <a:lnT>
                      <a:noFill/>
                    </a:lnT>
                    <a:lnB>
                      <a:noFill/>
                    </a:lnB>
                    <a:solidFill>
                      <a:srgbClr val="F0F0F0"/>
                    </a:solidFill>
                  </a:tcPr>
                </a:tc>
                <a:tc>
                  <a:txBody>
                    <a:bodyPr/>
                    <a:lstStyle/>
                    <a:p>
                      <a:r>
                        <a:rPr lang="en-US" sz="1200">
                          <a:effectLst/>
                        </a:rPr>
                        <a:t>– Mechanics of Materials</a:t>
                      </a:r>
                      <a:br>
                        <a:rPr lang="en-US" sz="1200">
                          <a:effectLst/>
                        </a:rPr>
                      </a:br>
                      <a:r>
                        <a:rPr lang="en-US" sz="1200">
                          <a:effectLst/>
                        </a:rPr>
                        <a:t>– Thermodynamics</a:t>
                      </a:r>
                      <a:br>
                        <a:rPr lang="en-US" sz="1200">
                          <a:effectLst/>
                        </a:rPr>
                      </a:br>
                      <a:r>
                        <a:rPr lang="en-US" sz="1200">
                          <a:effectLst/>
                        </a:rPr>
                        <a:t>– Microfabrication Technology</a:t>
                      </a:r>
                      <a:br>
                        <a:rPr lang="en-US" sz="1200">
                          <a:effectLst/>
                        </a:rPr>
                      </a:br>
                      <a:r>
                        <a:rPr lang="en-US" sz="1200">
                          <a:effectLst/>
                        </a:rPr>
                        <a:t>– Fluid Mechanics</a:t>
                      </a:r>
                      <a:br>
                        <a:rPr lang="en-US" sz="1200">
                          <a:effectLst/>
                        </a:rPr>
                      </a:br>
                      <a:r>
                        <a:rPr lang="en-US" sz="1200">
                          <a:effectLst/>
                        </a:rPr>
                        <a:t>– Heat Transfer</a:t>
                      </a:r>
                    </a:p>
                  </a:txBody>
                  <a:tcPr marL="20554" marR="20554" marT="10277" marB="10277" anchor="ctr">
                    <a:lnL>
                      <a:noFill/>
                    </a:lnL>
                    <a:lnR>
                      <a:noFill/>
                    </a:lnR>
                    <a:lnT>
                      <a:noFill/>
                    </a:lnT>
                    <a:lnB>
                      <a:noFill/>
                    </a:lnB>
                    <a:solidFill>
                      <a:srgbClr val="F0F0F0"/>
                    </a:solidFill>
                  </a:tcPr>
                </a:tc>
                <a:tc>
                  <a:txBody>
                    <a:bodyPr/>
                    <a:lstStyle/>
                    <a:p>
                      <a:r>
                        <a:rPr lang="en-US" sz="1200">
                          <a:effectLst/>
                        </a:rPr>
                        <a:t>– Design and Manufacturing of Equipment</a:t>
                      </a:r>
                      <a:br>
                        <a:rPr lang="en-US" sz="1200">
                          <a:effectLst/>
                        </a:rPr>
                      </a:br>
                      <a:r>
                        <a:rPr lang="en-US" sz="1200">
                          <a:effectLst/>
                        </a:rPr>
                        <a:t>– Thermal Management in Devices</a:t>
                      </a:r>
                      <a:br>
                        <a:rPr lang="en-US" sz="1200">
                          <a:effectLst/>
                        </a:rPr>
                      </a:br>
                      <a:r>
                        <a:rPr lang="en-US" sz="1200">
                          <a:effectLst/>
                        </a:rPr>
                        <a:t>– Microelectronic Packaging and Reliability Analysis</a:t>
                      </a:r>
                      <a:br>
                        <a:rPr lang="en-US" sz="1200">
                          <a:effectLst/>
                        </a:rPr>
                      </a:br>
                      <a:r>
                        <a:rPr lang="en-US" sz="1200">
                          <a:effectLst/>
                        </a:rPr>
                        <a:t>– Process Engineering in Fabrication</a:t>
                      </a:r>
                    </a:p>
                  </a:txBody>
                  <a:tcPr marL="20554" marR="20554" marT="10277" marB="10277" anchor="ctr">
                    <a:lnL>
                      <a:noFill/>
                    </a:lnL>
                    <a:lnR>
                      <a:noFill/>
                    </a:lnR>
                    <a:lnT>
                      <a:noFill/>
                    </a:lnT>
                    <a:lnB>
                      <a:noFill/>
                    </a:lnB>
                    <a:solidFill>
                      <a:srgbClr val="F0F0F0"/>
                    </a:solidFill>
                  </a:tcPr>
                </a:tc>
                <a:extLst>
                  <a:ext uri="{0D108BD9-81ED-4DB2-BD59-A6C34878D82A}">
                    <a16:rowId xmlns:a16="http://schemas.microsoft.com/office/drawing/2014/main" val="4156344284"/>
                  </a:ext>
                </a:extLst>
              </a:tr>
              <a:tr h="867091">
                <a:tc>
                  <a:txBody>
                    <a:bodyPr/>
                    <a:lstStyle/>
                    <a:p>
                      <a:r>
                        <a:rPr lang="en-US" sz="1200">
                          <a:effectLst/>
                        </a:rPr>
                        <a:t>Chemical Engineering (With Focus on Semiconductor Processing)</a:t>
                      </a:r>
                    </a:p>
                  </a:txBody>
                  <a:tcPr marL="20554" marR="20554" marT="10277" marB="10277" anchor="ctr">
                    <a:lnL>
                      <a:noFill/>
                    </a:lnL>
                    <a:lnR>
                      <a:noFill/>
                    </a:lnR>
                    <a:lnT>
                      <a:noFill/>
                    </a:lnT>
                    <a:lnB>
                      <a:noFill/>
                    </a:lnB>
                    <a:solidFill>
                      <a:srgbClr val="FFFFFF"/>
                    </a:solidFill>
                  </a:tcPr>
                </a:tc>
                <a:tc>
                  <a:txBody>
                    <a:bodyPr/>
                    <a:lstStyle/>
                    <a:p>
                      <a:r>
                        <a:rPr lang="en-US" sz="1200">
                          <a:effectLst/>
                        </a:rPr>
                        <a:t>Focuses on chemical processes and materials in semiconductor manufacturing, crucial for fabrication processes.</a:t>
                      </a:r>
                    </a:p>
                  </a:txBody>
                  <a:tcPr marL="20554" marR="20554" marT="10277" marB="10277" anchor="ctr">
                    <a:lnL>
                      <a:noFill/>
                    </a:lnL>
                    <a:lnR>
                      <a:noFill/>
                    </a:lnR>
                    <a:lnT>
                      <a:noFill/>
                    </a:lnT>
                    <a:lnB>
                      <a:noFill/>
                    </a:lnB>
                    <a:solidFill>
                      <a:srgbClr val="FFFFFF"/>
                    </a:solidFill>
                  </a:tcPr>
                </a:tc>
                <a:tc>
                  <a:txBody>
                    <a:bodyPr/>
                    <a:lstStyle/>
                    <a:p>
                      <a:r>
                        <a:rPr lang="en-US" sz="1200">
                          <a:effectLst/>
                        </a:rPr>
                        <a:t>– Chemical Process Principles</a:t>
                      </a:r>
                      <a:br>
                        <a:rPr lang="en-US" sz="1200">
                          <a:effectLst/>
                        </a:rPr>
                      </a:br>
                      <a:r>
                        <a:rPr lang="en-US" sz="1200">
                          <a:effectLst/>
                        </a:rPr>
                        <a:t>– Semiconductor Materials and Processes</a:t>
                      </a:r>
                      <a:br>
                        <a:rPr lang="en-US" sz="1200">
                          <a:effectLst/>
                        </a:rPr>
                      </a:br>
                      <a:r>
                        <a:rPr lang="en-US" sz="1200">
                          <a:effectLst/>
                        </a:rPr>
                        <a:t>– Surface and Colloid Chemistry</a:t>
                      </a:r>
                      <a:br>
                        <a:rPr lang="en-US" sz="1200">
                          <a:effectLst/>
                        </a:rPr>
                      </a:br>
                      <a:r>
                        <a:rPr lang="en-US" sz="1200">
                          <a:effectLst/>
                        </a:rPr>
                        <a:t>– Nanotechnology in Chemistry</a:t>
                      </a:r>
                    </a:p>
                  </a:txBody>
                  <a:tcPr marL="20554" marR="20554" marT="10277" marB="10277" anchor="ctr">
                    <a:lnL>
                      <a:noFill/>
                    </a:lnL>
                    <a:lnR>
                      <a:noFill/>
                    </a:lnR>
                    <a:lnT>
                      <a:noFill/>
                    </a:lnT>
                    <a:lnB>
                      <a:noFill/>
                    </a:lnB>
                    <a:solidFill>
                      <a:srgbClr val="FFFFFF"/>
                    </a:solidFill>
                  </a:tcPr>
                </a:tc>
                <a:tc>
                  <a:txBody>
                    <a:bodyPr/>
                    <a:lstStyle/>
                    <a:p>
                      <a:r>
                        <a:rPr lang="en-US" sz="1200" dirty="0">
                          <a:effectLst/>
                        </a:rPr>
                        <a:t>– Fabrication and Processing</a:t>
                      </a:r>
                      <a:br>
                        <a:rPr lang="en-US" sz="1200" dirty="0">
                          <a:effectLst/>
                        </a:rPr>
                      </a:br>
                      <a:r>
                        <a:rPr lang="en-US" sz="1200" dirty="0">
                          <a:effectLst/>
                        </a:rPr>
                        <a:t>– Material Development for Devices</a:t>
                      </a:r>
                      <a:br>
                        <a:rPr lang="en-US" sz="1200" dirty="0">
                          <a:effectLst/>
                        </a:rPr>
                      </a:br>
                      <a:r>
                        <a:rPr lang="en-US" sz="1200" dirty="0">
                          <a:effectLst/>
                        </a:rPr>
                        <a:t>– Quality Control in Chemical Processes</a:t>
                      </a:r>
                      <a:br>
                        <a:rPr lang="en-US" sz="1200" dirty="0">
                          <a:effectLst/>
                        </a:rPr>
                      </a:br>
                      <a:r>
                        <a:rPr lang="en-US" sz="1200" dirty="0">
                          <a:effectLst/>
                        </a:rPr>
                        <a:t>– R&amp;D in Semiconductor Materials</a:t>
                      </a:r>
                    </a:p>
                  </a:txBody>
                  <a:tcPr marL="20554" marR="20554" marT="10277" marB="10277" anchor="ctr">
                    <a:lnL>
                      <a:noFill/>
                    </a:lnL>
                    <a:lnR>
                      <a:noFill/>
                    </a:lnR>
                    <a:lnT>
                      <a:noFill/>
                    </a:lnT>
                    <a:lnB>
                      <a:noFill/>
                    </a:lnB>
                    <a:solidFill>
                      <a:srgbClr val="FFFFFF"/>
                    </a:solidFill>
                  </a:tcPr>
                </a:tc>
                <a:extLst>
                  <a:ext uri="{0D108BD9-81ED-4DB2-BD59-A6C34878D82A}">
                    <a16:rowId xmlns:a16="http://schemas.microsoft.com/office/drawing/2014/main" val="2914931255"/>
                  </a:ext>
                </a:extLst>
              </a:tr>
              <a:tr h="1375909">
                <a:tc>
                  <a:txBody>
                    <a:bodyPr/>
                    <a:lstStyle/>
                    <a:p>
                      <a:r>
                        <a:rPr lang="de-DE" sz="1200" dirty="0">
                          <a:effectLst/>
                        </a:rPr>
                        <a:t>Photonics Engineering</a:t>
                      </a:r>
                    </a:p>
                  </a:txBody>
                  <a:tcPr marL="20554" marR="20554" marT="10277" marB="10277" anchor="ctr">
                    <a:lnL>
                      <a:noFill/>
                    </a:lnL>
                    <a:lnR>
                      <a:noFill/>
                    </a:lnR>
                    <a:lnT>
                      <a:noFill/>
                    </a:lnT>
                    <a:lnB>
                      <a:noFill/>
                    </a:lnB>
                    <a:solidFill>
                      <a:srgbClr val="F0F0F0"/>
                    </a:solidFill>
                  </a:tcPr>
                </a:tc>
                <a:tc>
                  <a:txBody>
                    <a:bodyPr/>
                    <a:lstStyle/>
                    <a:p>
                      <a:r>
                        <a:rPr lang="en-US" sz="1200">
                          <a:effectLst/>
                        </a:rPr>
                        <a:t>Centered around the use of light in technology, highly relevant to optoelectronics and fiber optics in semiconductors.</a:t>
                      </a:r>
                    </a:p>
                  </a:txBody>
                  <a:tcPr marL="20554" marR="20554" marT="10277" marB="10277" anchor="ctr">
                    <a:lnL>
                      <a:noFill/>
                    </a:lnL>
                    <a:lnR>
                      <a:noFill/>
                    </a:lnR>
                    <a:lnT>
                      <a:noFill/>
                    </a:lnT>
                    <a:lnB>
                      <a:noFill/>
                    </a:lnB>
                    <a:solidFill>
                      <a:srgbClr val="F0F0F0"/>
                    </a:solidFill>
                  </a:tcPr>
                </a:tc>
                <a:tc>
                  <a:txBody>
                    <a:bodyPr/>
                    <a:lstStyle/>
                    <a:p>
                      <a:r>
                        <a:rPr lang="en-US" sz="1200">
                          <a:effectLst/>
                        </a:rPr>
                        <a:t>– Optics and Lasers</a:t>
                      </a:r>
                      <a:br>
                        <a:rPr lang="en-US" sz="1200">
                          <a:effectLst/>
                        </a:rPr>
                      </a:br>
                      <a:r>
                        <a:rPr lang="en-US" sz="1200">
                          <a:effectLst/>
                        </a:rPr>
                        <a:t>– Optical Fiber Technology</a:t>
                      </a:r>
                      <a:br>
                        <a:rPr lang="en-US" sz="1200">
                          <a:effectLst/>
                        </a:rPr>
                      </a:br>
                      <a:r>
                        <a:rPr lang="en-US" sz="1200">
                          <a:effectLst/>
                        </a:rPr>
                        <a:t>– Photonic Devices and Systems</a:t>
                      </a:r>
                      <a:br>
                        <a:rPr lang="en-US" sz="1200">
                          <a:effectLst/>
                        </a:rPr>
                      </a:br>
                      <a:r>
                        <a:rPr lang="en-US" sz="1200">
                          <a:effectLst/>
                        </a:rPr>
                        <a:t>– Quantum Electronics</a:t>
                      </a:r>
                    </a:p>
                  </a:txBody>
                  <a:tcPr marL="20554" marR="20554" marT="10277" marB="10277" anchor="ctr">
                    <a:lnL>
                      <a:noFill/>
                    </a:lnL>
                    <a:lnR>
                      <a:noFill/>
                    </a:lnR>
                    <a:lnT>
                      <a:noFill/>
                    </a:lnT>
                    <a:lnB>
                      <a:noFill/>
                    </a:lnB>
                    <a:solidFill>
                      <a:srgbClr val="F0F0F0"/>
                    </a:solidFill>
                  </a:tcPr>
                </a:tc>
                <a:tc>
                  <a:txBody>
                    <a:bodyPr/>
                    <a:lstStyle/>
                    <a:p>
                      <a:r>
                        <a:rPr lang="en-US" sz="1200">
                          <a:effectLst/>
                        </a:rPr>
                        <a:t>– Development of Optoelectronic Devices</a:t>
                      </a:r>
                      <a:br>
                        <a:rPr lang="en-US" sz="1200">
                          <a:effectLst/>
                        </a:rPr>
                      </a:br>
                      <a:r>
                        <a:rPr lang="en-US" sz="1200">
                          <a:effectLst/>
                        </a:rPr>
                        <a:t>– Fiber Optics Communication System Design</a:t>
                      </a:r>
                      <a:br>
                        <a:rPr lang="en-US" sz="1200">
                          <a:effectLst/>
                        </a:rPr>
                      </a:br>
                      <a:r>
                        <a:rPr lang="en-US" sz="1200">
                          <a:effectLst/>
                        </a:rPr>
                        <a:t>– Research in Photonic-based Technologies</a:t>
                      </a:r>
                      <a:br>
                        <a:rPr lang="en-US" sz="1200">
                          <a:effectLst/>
                        </a:rPr>
                      </a:br>
                      <a:r>
                        <a:rPr lang="en-US" sz="1200">
                          <a:effectLst/>
                        </a:rPr>
                        <a:t>– Quality Testing and Control in Applications</a:t>
                      </a:r>
                    </a:p>
                  </a:txBody>
                  <a:tcPr marL="20554" marR="20554" marT="10277" marB="10277" anchor="ctr">
                    <a:lnL>
                      <a:noFill/>
                    </a:lnL>
                    <a:lnR>
                      <a:noFill/>
                    </a:lnR>
                    <a:lnT>
                      <a:noFill/>
                    </a:lnT>
                    <a:lnB>
                      <a:noFill/>
                    </a:lnB>
                    <a:solidFill>
                      <a:srgbClr val="F0F0F0"/>
                    </a:solidFill>
                  </a:tcPr>
                </a:tc>
                <a:extLst>
                  <a:ext uri="{0D108BD9-81ED-4DB2-BD59-A6C34878D82A}">
                    <a16:rowId xmlns:a16="http://schemas.microsoft.com/office/drawing/2014/main" val="1523793158"/>
                  </a:ext>
                </a:extLst>
              </a:tr>
              <a:tr h="1375909">
                <a:tc>
                  <a:txBody>
                    <a:bodyPr/>
                    <a:lstStyle/>
                    <a:p>
                      <a:r>
                        <a:rPr lang="de-DE" sz="1200">
                          <a:effectLst/>
                        </a:rPr>
                        <a:t>Industrial Engineering</a:t>
                      </a:r>
                    </a:p>
                  </a:txBody>
                  <a:tcPr marL="20554" marR="20554" marT="10277" marB="10277" anchor="ctr">
                    <a:lnL>
                      <a:noFill/>
                    </a:lnL>
                    <a:lnR>
                      <a:noFill/>
                    </a:lnR>
                    <a:lnT>
                      <a:noFill/>
                    </a:lnT>
                    <a:lnB>
                      <a:noFill/>
                    </a:lnB>
                    <a:solidFill>
                      <a:srgbClr val="FFFFFF"/>
                    </a:solidFill>
                  </a:tcPr>
                </a:tc>
                <a:tc>
                  <a:txBody>
                    <a:bodyPr/>
                    <a:lstStyle/>
                    <a:p>
                      <a:r>
                        <a:rPr lang="en-US" sz="1200" dirty="0">
                          <a:effectLst/>
                        </a:rPr>
                        <a:t>Focuses on optimizing complex processes and systems, crucial for improving efficiency and productivity in semiconductor manufacturing.</a:t>
                      </a:r>
                    </a:p>
                  </a:txBody>
                  <a:tcPr marL="20554" marR="20554" marT="10277" marB="10277" anchor="ctr">
                    <a:lnL>
                      <a:noFill/>
                    </a:lnL>
                    <a:lnR>
                      <a:noFill/>
                    </a:lnR>
                    <a:lnT>
                      <a:noFill/>
                    </a:lnT>
                    <a:lnB>
                      <a:noFill/>
                    </a:lnB>
                    <a:solidFill>
                      <a:srgbClr val="FFFFFF"/>
                    </a:solidFill>
                  </a:tcPr>
                </a:tc>
                <a:tc>
                  <a:txBody>
                    <a:bodyPr/>
                    <a:lstStyle/>
                    <a:p>
                      <a:r>
                        <a:rPr lang="en-US" sz="1200">
                          <a:effectLst/>
                        </a:rPr>
                        <a:t>– Operations Research</a:t>
                      </a:r>
                      <a:br>
                        <a:rPr lang="en-US" sz="1200">
                          <a:effectLst/>
                        </a:rPr>
                      </a:br>
                      <a:r>
                        <a:rPr lang="en-US" sz="1200">
                          <a:effectLst/>
                        </a:rPr>
                        <a:t>– Systems Engineering</a:t>
                      </a:r>
                      <a:br>
                        <a:rPr lang="en-US" sz="1200">
                          <a:effectLst/>
                        </a:rPr>
                      </a:br>
                      <a:r>
                        <a:rPr lang="en-US" sz="1200">
                          <a:effectLst/>
                        </a:rPr>
                        <a:t>– Production Planning and Control</a:t>
                      </a:r>
                      <a:br>
                        <a:rPr lang="en-US" sz="1200">
                          <a:effectLst/>
                        </a:rPr>
                      </a:br>
                      <a:r>
                        <a:rPr lang="en-US" sz="1200">
                          <a:effectLst/>
                        </a:rPr>
                        <a:t>– Quality Control</a:t>
                      </a:r>
                      <a:br>
                        <a:rPr lang="en-US" sz="1200">
                          <a:effectLst/>
                        </a:rPr>
                      </a:br>
                      <a:r>
                        <a:rPr lang="en-US" sz="1200">
                          <a:effectLst/>
                        </a:rPr>
                        <a:t>– Supply Chain Management</a:t>
                      </a:r>
                    </a:p>
                  </a:txBody>
                  <a:tcPr marL="20554" marR="20554" marT="10277" marB="10277" anchor="ctr">
                    <a:lnL>
                      <a:noFill/>
                    </a:lnL>
                    <a:lnR>
                      <a:noFill/>
                    </a:lnR>
                    <a:lnT>
                      <a:noFill/>
                    </a:lnT>
                    <a:lnB>
                      <a:noFill/>
                    </a:lnB>
                    <a:solidFill>
                      <a:srgbClr val="FFFFFF"/>
                    </a:solidFill>
                  </a:tcPr>
                </a:tc>
                <a:tc>
                  <a:txBody>
                    <a:bodyPr/>
                    <a:lstStyle/>
                    <a:p>
                      <a:r>
                        <a:rPr lang="en-US" sz="1200" dirty="0">
                          <a:effectLst/>
                        </a:rPr>
                        <a:t>– Process Optimization in Semiconductor Manufacturing</a:t>
                      </a:r>
                      <a:br>
                        <a:rPr lang="en-US" sz="1200" dirty="0">
                          <a:effectLst/>
                        </a:rPr>
                      </a:br>
                      <a:r>
                        <a:rPr lang="en-US" sz="1200" dirty="0">
                          <a:effectLst/>
                        </a:rPr>
                        <a:t>– Supply Chain Management for Semiconductor Products</a:t>
                      </a:r>
                      <a:br>
                        <a:rPr lang="en-US" sz="1200" dirty="0">
                          <a:effectLst/>
                        </a:rPr>
                      </a:br>
                      <a:r>
                        <a:rPr lang="en-US" sz="1200" dirty="0">
                          <a:effectLst/>
                        </a:rPr>
                        <a:t>– Quality Assurance and Control</a:t>
                      </a:r>
                      <a:br>
                        <a:rPr lang="en-US" sz="1200" dirty="0">
                          <a:effectLst/>
                        </a:rPr>
                      </a:br>
                      <a:r>
                        <a:rPr lang="en-US" sz="1200" dirty="0">
                          <a:effectLst/>
                        </a:rPr>
                        <a:t>– Production Planning and Management</a:t>
                      </a:r>
                      <a:br>
                        <a:rPr lang="en-US" sz="1200" dirty="0">
                          <a:effectLst/>
                        </a:rPr>
                      </a:br>
                      <a:r>
                        <a:rPr lang="en-US" sz="1200" dirty="0">
                          <a:effectLst/>
                        </a:rPr>
                        <a:t>– Systems Analysis and Design</a:t>
                      </a:r>
                    </a:p>
                  </a:txBody>
                  <a:tcPr marL="20554" marR="20554" marT="10277" marB="10277" anchor="ctr">
                    <a:lnL>
                      <a:noFill/>
                    </a:lnL>
                    <a:lnR>
                      <a:noFill/>
                    </a:lnR>
                    <a:lnT>
                      <a:noFill/>
                    </a:lnT>
                    <a:lnB>
                      <a:noFill/>
                    </a:lnB>
                    <a:solidFill>
                      <a:srgbClr val="FFFFFF"/>
                    </a:solidFill>
                  </a:tcPr>
                </a:tc>
                <a:extLst>
                  <a:ext uri="{0D108BD9-81ED-4DB2-BD59-A6C34878D82A}">
                    <a16:rowId xmlns:a16="http://schemas.microsoft.com/office/drawing/2014/main" val="2808297751"/>
                  </a:ext>
                </a:extLst>
              </a:tr>
            </a:tbl>
          </a:graphicData>
        </a:graphic>
      </p:graphicFrame>
    </p:spTree>
    <p:extLst>
      <p:ext uri="{BB962C8B-B14F-4D97-AF65-F5344CB8AC3E}">
        <p14:creationId xmlns:p14="http://schemas.microsoft.com/office/powerpoint/2010/main" val="184835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0268A-803E-C1AE-2946-2C82A2561CCF}"/>
              </a:ext>
            </a:extLst>
          </p:cNvPr>
          <p:cNvSpPr>
            <a:spLocks noGrp="1"/>
          </p:cNvSpPr>
          <p:nvPr>
            <p:ph type="title"/>
          </p:nvPr>
        </p:nvSpPr>
        <p:spPr>
          <a:xfrm>
            <a:off x="1530493" y="293254"/>
            <a:ext cx="10018713" cy="1096818"/>
          </a:xfrm>
        </p:spPr>
        <p:txBody>
          <a:bodyPr>
            <a:normAutofit fontScale="90000"/>
          </a:bodyPr>
          <a:lstStyle/>
          <a:p>
            <a:r>
              <a:rPr lang="de-DE" b="1" dirty="0"/>
              <a:t>Global Skills shortage in Semiconductor Industry</a:t>
            </a:r>
          </a:p>
        </p:txBody>
      </p:sp>
      <p:pic>
        <p:nvPicPr>
          <p:cNvPr id="5" name="Content Placeholder 4">
            <a:extLst>
              <a:ext uri="{FF2B5EF4-FFF2-40B4-BE49-F238E27FC236}">
                <a16:creationId xmlns:a16="http://schemas.microsoft.com/office/drawing/2014/main" id="{79F2F4EE-A6E6-8A75-FCAB-B03F8D41E9DE}"/>
              </a:ext>
            </a:extLst>
          </p:cNvPr>
          <p:cNvPicPr>
            <a:picLocks noGrp="1" noChangeAspect="1"/>
          </p:cNvPicPr>
          <p:nvPr>
            <p:ph idx="1"/>
          </p:nvPr>
        </p:nvPicPr>
        <p:blipFill>
          <a:blip r:embed="rId2"/>
          <a:stretch>
            <a:fillRect/>
          </a:stretch>
        </p:blipFill>
        <p:spPr>
          <a:xfrm>
            <a:off x="2499280" y="1782619"/>
            <a:ext cx="7540647" cy="3685309"/>
          </a:xfrm>
        </p:spPr>
      </p:pic>
    </p:spTree>
    <p:extLst>
      <p:ext uri="{BB962C8B-B14F-4D97-AF65-F5344CB8AC3E}">
        <p14:creationId xmlns:p14="http://schemas.microsoft.com/office/powerpoint/2010/main" val="3359096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81396-7AC3-B1A8-42D4-27B3AF468243}"/>
              </a:ext>
            </a:extLst>
          </p:cNvPr>
          <p:cNvSpPr>
            <a:spLocks noGrp="1"/>
          </p:cNvSpPr>
          <p:nvPr>
            <p:ph type="title"/>
          </p:nvPr>
        </p:nvSpPr>
        <p:spPr>
          <a:xfrm>
            <a:off x="1650565" y="385618"/>
            <a:ext cx="10018713" cy="681182"/>
          </a:xfrm>
        </p:spPr>
        <p:txBody>
          <a:bodyPr>
            <a:normAutofit fontScale="90000"/>
          </a:bodyPr>
          <a:lstStyle/>
          <a:p>
            <a:r>
              <a:rPr lang="de-DE" b="1" dirty="0"/>
              <a:t>Exploring Semiconductor Industry Abroad: Things to keep in mind</a:t>
            </a:r>
          </a:p>
        </p:txBody>
      </p:sp>
      <p:sp>
        <p:nvSpPr>
          <p:cNvPr id="3" name="Content Placeholder 2">
            <a:extLst>
              <a:ext uri="{FF2B5EF4-FFF2-40B4-BE49-F238E27FC236}">
                <a16:creationId xmlns:a16="http://schemas.microsoft.com/office/drawing/2014/main" id="{38744E30-B922-0A97-DC0F-0BACB5BE625A}"/>
              </a:ext>
            </a:extLst>
          </p:cNvPr>
          <p:cNvSpPr>
            <a:spLocks noGrp="1"/>
          </p:cNvSpPr>
          <p:nvPr>
            <p:ph idx="1"/>
          </p:nvPr>
        </p:nvSpPr>
        <p:spPr>
          <a:xfrm>
            <a:off x="1484310" y="1487055"/>
            <a:ext cx="10018713" cy="4304145"/>
          </a:xfrm>
        </p:spPr>
        <p:txBody>
          <a:bodyPr/>
          <a:lstStyle/>
          <a:p>
            <a:r>
              <a:rPr lang="de-DE" dirty="0"/>
              <a:t>Job opportunities</a:t>
            </a:r>
          </a:p>
          <a:p>
            <a:r>
              <a:rPr lang="de-DE" dirty="0"/>
              <a:t>Work Culture</a:t>
            </a:r>
          </a:p>
          <a:p>
            <a:r>
              <a:rPr lang="de-DE" dirty="0"/>
              <a:t>Language Barriers</a:t>
            </a:r>
          </a:p>
          <a:p>
            <a:r>
              <a:rPr lang="de-DE" dirty="0"/>
              <a:t>Education</a:t>
            </a:r>
          </a:p>
          <a:p>
            <a:r>
              <a:rPr lang="de-DE" dirty="0"/>
              <a:t>Visa</a:t>
            </a:r>
          </a:p>
          <a:p>
            <a:r>
              <a:rPr lang="de-DE" dirty="0"/>
              <a:t>Growth</a:t>
            </a:r>
          </a:p>
        </p:txBody>
      </p:sp>
    </p:spTree>
    <p:extLst>
      <p:ext uri="{BB962C8B-B14F-4D97-AF65-F5344CB8AC3E}">
        <p14:creationId xmlns:p14="http://schemas.microsoft.com/office/powerpoint/2010/main" val="3690640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8BD7D-121C-396A-37A6-D1477F43D3C4}"/>
              </a:ext>
            </a:extLst>
          </p:cNvPr>
          <p:cNvSpPr>
            <a:spLocks noGrp="1"/>
          </p:cNvSpPr>
          <p:nvPr>
            <p:ph type="title"/>
          </p:nvPr>
        </p:nvSpPr>
        <p:spPr>
          <a:xfrm>
            <a:off x="1699491" y="2373746"/>
            <a:ext cx="9858951" cy="1477817"/>
          </a:xfrm>
        </p:spPr>
        <p:txBody>
          <a:bodyPr>
            <a:normAutofit/>
          </a:bodyPr>
          <a:lstStyle/>
          <a:p>
            <a:r>
              <a:rPr lang="de-DE" sz="6000" b="1" dirty="0"/>
              <a:t>Questions?</a:t>
            </a:r>
          </a:p>
        </p:txBody>
      </p:sp>
    </p:spTree>
    <p:extLst>
      <p:ext uri="{BB962C8B-B14F-4D97-AF65-F5344CB8AC3E}">
        <p14:creationId xmlns:p14="http://schemas.microsoft.com/office/powerpoint/2010/main" val="2124511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6E5902-BDE5-2AC2-13FC-4A947FF59B75}"/>
              </a:ext>
            </a:extLst>
          </p:cNvPr>
          <p:cNvSpPr>
            <a:spLocks noGrp="1"/>
          </p:cNvSpPr>
          <p:nvPr>
            <p:ph idx="1"/>
          </p:nvPr>
        </p:nvSpPr>
        <p:spPr>
          <a:xfrm>
            <a:off x="1484311" y="1976582"/>
            <a:ext cx="6551326" cy="3814618"/>
          </a:xfrm>
        </p:spPr>
        <p:txBody>
          <a:bodyPr/>
          <a:lstStyle/>
          <a:p>
            <a:pPr lvl="0"/>
            <a:r>
              <a:rPr lang="de-DE" sz="3200" b="1" dirty="0"/>
              <a:t>Simran Khokha - </a:t>
            </a:r>
            <a:r>
              <a:rPr lang="en-US" sz="2400" b="0" dirty="0"/>
              <a:t>M.Sc. Integrated Circuit Design (NTU, Singapore and TUM, Germany)</a:t>
            </a:r>
          </a:p>
          <a:p>
            <a:pPr lvl="0"/>
            <a:r>
              <a:rPr lang="en-US" dirty="0"/>
              <a:t>Product Development Engineer – 2018, AMD Singapore</a:t>
            </a:r>
          </a:p>
          <a:p>
            <a:pPr lvl="0"/>
            <a:r>
              <a:rPr lang="en-US" dirty="0"/>
              <a:t>Design Engineer ( Verification ) – 2019 – 2023, Realtek, </a:t>
            </a:r>
            <a:r>
              <a:rPr lang="en-US" dirty="0" err="1"/>
              <a:t>Stmicroelectronics</a:t>
            </a:r>
            <a:r>
              <a:rPr lang="en-US" dirty="0"/>
              <a:t> Singapore</a:t>
            </a:r>
          </a:p>
          <a:p>
            <a:pPr lvl="0"/>
            <a:r>
              <a:rPr lang="en-US" dirty="0"/>
              <a:t>Product Management and Marketing – 2024, Infineon Germany</a:t>
            </a:r>
          </a:p>
          <a:p>
            <a:pPr lvl="0"/>
            <a:endParaRPr lang="en-US" sz="2400" b="0" dirty="0"/>
          </a:p>
          <a:p>
            <a:pPr lvl="0"/>
            <a:endParaRPr lang="de-DE" sz="2400" dirty="0"/>
          </a:p>
          <a:p>
            <a:endParaRPr lang="de-DE" dirty="0"/>
          </a:p>
        </p:txBody>
      </p:sp>
      <p:pic>
        <p:nvPicPr>
          <p:cNvPr id="8" name="Picture 7" descr="A blue and white logo&#10;&#10;Description automatically generated">
            <a:extLst>
              <a:ext uri="{FF2B5EF4-FFF2-40B4-BE49-F238E27FC236}">
                <a16:creationId xmlns:a16="http://schemas.microsoft.com/office/drawing/2014/main" id="{44F1EAE9-EDB4-90BE-D36C-F6DC63FEFA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42315" y="4052956"/>
            <a:ext cx="1872208" cy="1258515"/>
          </a:xfrm>
          <a:prstGeom prst="rect">
            <a:avLst/>
          </a:prstGeom>
        </p:spPr>
      </p:pic>
      <p:pic>
        <p:nvPicPr>
          <p:cNvPr id="12" name="Picture 11" descr="A blue text on a white background&#10;&#10;Description automatically generated">
            <a:extLst>
              <a:ext uri="{FF2B5EF4-FFF2-40B4-BE49-F238E27FC236}">
                <a16:creationId xmlns:a16="http://schemas.microsoft.com/office/drawing/2014/main" id="{7AFDB580-4138-8B59-E906-5003D23B9F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6271" y="2618113"/>
            <a:ext cx="2664296" cy="1265778"/>
          </a:xfrm>
          <a:prstGeom prst="rect">
            <a:avLst/>
          </a:prstGeom>
        </p:spPr>
      </p:pic>
      <p:sp>
        <p:nvSpPr>
          <p:cNvPr id="14" name="Title 13">
            <a:extLst>
              <a:ext uri="{FF2B5EF4-FFF2-40B4-BE49-F238E27FC236}">
                <a16:creationId xmlns:a16="http://schemas.microsoft.com/office/drawing/2014/main" id="{20219FAB-1354-E5A6-7479-3D53EAE9256D}"/>
              </a:ext>
            </a:extLst>
          </p:cNvPr>
          <p:cNvSpPr>
            <a:spLocks noGrp="1"/>
          </p:cNvSpPr>
          <p:nvPr>
            <p:ph type="title"/>
          </p:nvPr>
        </p:nvSpPr>
        <p:spPr>
          <a:xfrm>
            <a:off x="445778" y="393042"/>
            <a:ext cx="10018713" cy="559628"/>
          </a:xfrm>
        </p:spPr>
        <p:txBody>
          <a:bodyPr>
            <a:normAutofit fontScale="90000"/>
          </a:bodyPr>
          <a:lstStyle/>
          <a:p>
            <a:r>
              <a:rPr lang="de-DE" b="1" dirty="0"/>
              <a:t>About Me</a:t>
            </a:r>
          </a:p>
        </p:txBody>
      </p:sp>
      <p:pic>
        <p:nvPicPr>
          <p:cNvPr id="1026" name="Picture 2" descr="Infineon Technologies AG | Neubiberg">
            <a:extLst>
              <a:ext uri="{FF2B5EF4-FFF2-40B4-BE49-F238E27FC236}">
                <a16:creationId xmlns:a16="http://schemas.microsoft.com/office/drawing/2014/main" id="{7FEA05DE-E604-FA05-E1F1-91D3B7A623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1605" y="4989256"/>
            <a:ext cx="1475702" cy="14757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vidia With Latest AI Chip ...">
            <a:extLst>
              <a:ext uri="{FF2B5EF4-FFF2-40B4-BE49-F238E27FC236}">
                <a16:creationId xmlns:a16="http://schemas.microsoft.com/office/drawing/2014/main" id="{F668A653-B3D1-8B7B-2D3F-0A2435D23A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26847" y="527448"/>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641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7F330-CAF6-6A74-2AD5-B9970C830AF1}"/>
              </a:ext>
            </a:extLst>
          </p:cNvPr>
          <p:cNvSpPr>
            <a:spLocks noGrp="1"/>
          </p:cNvSpPr>
          <p:nvPr>
            <p:ph type="title"/>
          </p:nvPr>
        </p:nvSpPr>
        <p:spPr>
          <a:xfrm>
            <a:off x="1484312" y="685801"/>
            <a:ext cx="7992198" cy="985982"/>
          </a:xfrm>
        </p:spPr>
        <p:txBody>
          <a:bodyPr/>
          <a:lstStyle/>
          <a:p>
            <a:r>
              <a:rPr lang="de-DE" b="1" dirty="0">
                <a:latin typeface="+mn-lt"/>
                <a:cs typeface="Arial" panose="020B0604020202020204" pitchFamily="34" charset="0"/>
              </a:rPr>
              <a:t>Overview</a:t>
            </a:r>
          </a:p>
        </p:txBody>
      </p:sp>
      <p:sp>
        <p:nvSpPr>
          <p:cNvPr id="3" name="Content Placeholder 2">
            <a:extLst>
              <a:ext uri="{FF2B5EF4-FFF2-40B4-BE49-F238E27FC236}">
                <a16:creationId xmlns:a16="http://schemas.microsoft.com/office/drawing/2014/main" id="{E11D493F-F779-787A-8322-18B3C58333C2}"/>
              </a:ext>
            </a:extLst>
          </p:cNvPr>
          <p:cNvSpPr>
            <a:spLocks noGrp="1"/>
          </p:cNvSpPr>
          <p:nvPr>
            <p:ph idx="1"/>
          </p:nvPr>
        </p:nvSpPr>
        <p:spPr>
          <a:xfrm>
            <a:off x="1299583" y="1828801"/>
            <a:ext cx="10018713" cy="4119417"/>
          </a:xfrm>
        </p:spPr>
        <p:txBody>
          <a:bodyPr>
            <a:normAutofit/>
          </a:bodyPr>
          <a:lstStyle/>
          <a:p>
            <a:r>
              <a:rPr lang="en-US" sz="2000" dirty="0">
                <a:cs typeface="Arial" panose="020B0604020202020204" pitchFamily="34" charset="0"/>
              </a:rPr>
              <a:t>Wondering whether the roles in semiconductor industry is for you? Want to know more about the roles that exist in this space? Confused about where you would fit in best?</a:t>
            </a:r>
          </a:p>
          <a:p>
            <a:r>
              <a:rPr lang="en-US" sz="2000" dirty="0">
                <a:cs typeface="Arial" panose="020B0604020202020204" pitchFamily="34" charset="0"/>
              </a:rPr>
              <a:t>This section will provide you with an introduction to the semiconductor industry, the potential reasons to make a career in this sector and the Education that you could take up to pursue such path. </a:t>
            </a:r>
          </a:p>
          <a:p>
            <a:r>
              <a:rPr lang="en-US" sz="2000" dirty="0">
                <a:cs typeface="Arial" panose="020B0604020202020204" pitchFamily="34" charset="0"/>
              </a:rPr>
              <a:t>The objective is to provide you with the information that can help you make a decision on whether this is a space that you would like to work in</a:t>
            </a:r>
          </a:p>
          <a:p>
            <a:endParaRPr lang="de-DE" dirty="0"/>
          </a:p>
        </p:txBody>
      </p:sp>
    </p:spTree>
    <p:extLst>
      <p:ext uri="{BB962C8B-B14F-4D97-AF65-F5344CB8AC3E}">
        <p14:creationId xmlns:p14="http://schemas.microsoft.com/office/powerpoint/2010/main" val="3046499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819E6-A69F-19CA-F5AB-5C76B994E270}"/>
              </a:ext>
            </a:extLst>
          </p:cNvPr>
          <p:cNvSpPr>
            <a:spLocks noGrp="1"/>
          </p:cNvSpPr>
          <p:nvPr>
            <p:ph type="title"/>
          </p:nvPr>
        </p:nvSpPr>
        <p:spPr>
          <a:xfrm>
            <a:off x="1484311" y="685800"/>
            <a:ext cx="10018713" cy="1281545"/>
          </a:xfrm>
        </p:spPr>
        <p:txBody>
          <a:bodyPr>
            <a:normAutofit fontScale="90000"/>
          </a:bodyPr>
          <a:lstStyle/>
          <a:p>
            <a:r>
              <a:rPr lang="de-DE" b="1" dirty="0"/>
              <a:t>What Comprises of Semiconductor Industry and why should you work here?</a:t>
            </a:r>
          </a:p>
        </p:txBody>
      </p:sp>
      <p:sp>
        <p:nvSpPr>
          <p:cNvPr id="3" name="Content Placeholder 2">
            <a:extLst>
              <a:ext uri="{FF2B5EF4-FFF2-40B4-BE49-F238E27FC236}">
                <a16:creationId xmlns:a16="http://schemas.microsoft.com/office/drawing/2014/main" id="{A91BA7CD-2D86-ED2B-3B11-9668A8CF2B95}"/>
              </a:ext>
            </a:extLst>
          </p:cNvPr>
          <p:cNvSpPr>
            <a:spLocks noGrp="1"/>
          </p:cNvSpPr>
          <p:nvPr>
            <p:ph idx="1"/>
          </p:nvPr>
        </p:nvSpPr>
        <p:spPr>
          <a:xfrm>
            <a:off x="1484311" y="2666999"/>
            <a:ext cx="6006380" cy="3124201"/>
          </a:xfrm>
        </p:spPr>
        <p:txBody>
          <a:bodyPr>
            <a:normAutofit/>
          </a:bodyPr>
          <a:lstStyle/>
          <a:p>
            <a:r>
              <a:rPr lang="de-DE" sz="2000" dirty="0"/>
              <a:t>Expected revenue of 550 Billion USDin 2024 ( Fun Fact: this no. Equal to the GDP of the country of UAE)</a:t>
            </a:r>
          </a:p>
          <a:p>
            <a:r>
              <a:rPr lang="de-DE" sz="2000" dirty="0"/>
              <a:t>Additional demand of  1 Billion Skilled workers expected by 2030</a:t>
            </a:r>
          </a:p>
          <a:p>
            <a:r>
              <a:rPr lang="en-US" sz="2000" dirty="0"/>
              <a:t> Various Businesses in the semiconductor space – 5G, autonomous cars, artificial intelligence (AI), the Internet of  things, optoelectronics and sensors</a:t>
            </a:r>
            <a:endParaRPr lang="de-DE" sz="2000" dirty="0"/>
          </a:p>
        </p:txBody>
      </p:sp>
      <p:pic>
        <p:nvPicPr>
          <p:cNvPr id="2050" name="Picture 2" descr="Semiconductor Industry ...">
            <a:extLst>
              <a:ext uri="{FF2B5EF4-FFF2-40B4-BE49-F238E27FC236}">
                <a16:creationId xmlns:a16="http://schemas.microsoft.com/office/drawing/2014/main" id="{08359C07-AC11-F7EE-BF9A-B8898C2988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8300" y="2529319"/>
            <a:ext cx="3310507" cy="3124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8306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55CBA-0F9A-2D89-8D86-B89102B3FE87}"/>
              </a:ext>
            </a:extLst>
          </p:cNvPr>
          <p:cNvSpPr>
            <a:spLocks noGrp="1"/>
          </p:cNvSpPr>
          <p:nvPr>
            <p:ph type="title"/>
          </p:nvPr>
        </p:nvSpPr>
        <p:spPr>
          <a:xfrm>
            <a:off x="1502784" y="300182"/>
            <a:ext cx="10018713" cy="1752599"/>
          </a:xfrm>
        </p:spPr>
        <p:txBody>
          <a:bodyPr/>
          <a:lstStyle/>
          <a:p>
            <a:r>
              <a:rPr lang="de-DE" b="1" dirty="0"/>
              <a:t>Frontend Vs Backend</a:t>
            </a:r>
          </a:p>
        </p:txBody>
      </p:sp>
      <p:pic>
        <p:nvPicPr>
          <p:cNvPr id="3074" name="Picture 2" descr="The Front And Back End For New Era Of Semiconductor - #chetanpatil - Chetan  Arvind Patil">
            <a:extLst>
              <a:ext uri="{FF2B5EF4-FFF2-40B4-BE49-F238E27FC236}">
                <a16:creationId xmlns:a16="http://schemas.microsoft.com/office/drawing/2014/main" id="{B05DFAAB-A3E2-F52F-9AF5-2FC531D33C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38400" y="2253673"/>
            <a:ext cx="8534400" cy="4304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905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A4965-98B7-191B-4AD1-213D45F0992C}"/>
              </a:ext>
            </a:extLst>
          </p:cNvPr>
          <p:cNvSpPr>
            <a:spLocks noGrp="1"/>
          </p:cNvSpPr>
          <p:nvPr>
            <p:ph type="title"/>
          </p:nvPr>
        </p:nvSpPr>
        <p:spPr>
          <a:xfrm>
            <a:off x="1585910" y="347736"/>
            <a:ext cx="10018713" cy="976745"/>
          </a:xfrm>
        </p:spPr>
        <p:txBody>
          <a:bodyPr/>
          <a:lstStyle/>
          <a:p>
            <a:r>
              <a:rPr lang="de-DE" b="1" dirty="0"/>
              <a:t>Frontend Vs Backend Job Roles</a:t>
            </a:r>
          </a:p>
        </p:txBody>
      </p:sp>
      <p:sp>
        <p:nvSpPr>
          <p:cNvPr id="3" name="Text Placeholder 2">
            <a:extLst>
              <a:ext uri="{FF2B5EF4-FFF2-40B4-BE49-F238E27FC236}">
                <a16:creationId xmlns:a16="http://schemas.microsoft.com/office/drawing/2014/main" id="{B8E41FF3-5A0B-6DBA-65BB-98240179C038}"/>
              </a:ext>
            </a:extLst>
          </p:cNvPr>
          <p:cNvSpPr>
            <a:spLocks noGrp="1"/>
          </p:cNvSpPr>
          <p:nvPr>
            <p:ph type="body" idx="1"/>
          </p:nvPr>
        </p:nvSpPr>
        <p:spPr>
          <a:xfrm>
            <a:off x="1867503" y="1612612"/>
            <a:ext cx="4607188" cy="576262"/>
          </a:xfrm>
        </p:spPr>
        <p:txBody>
          <a:bodyPr/>
          <a:lstStyle/>
          <a:p>
            <a:pPr algn="ctr"/>
            <a:r>
              <a:rPr lang="de-DE" b="1" dirty="0"/>
              <a:t>Frontend</a:t>
            </a:r>
          </a:p>
        </p:txBody>
      </p:sp>
      <p:sp>
        <p:nvSpPr>
          <p:cNvPr id="4" name="Content Placeholder 3">
            <a:extLst>
              <a:ext uri="{FF2B5EF4-FFF2-40B4-BE49-F238E27FC236}">
                <a16:creationId xmlns:a16="http://schemas.microsoft.com/office/drawing/2014/main" id="{82778B9B-8F33-461A-4EDF-611E32C245DE}"/>
              </a:ext>
            </a:extLst>
          </p:cNvPr>
          <p:cNvSpPr>
            <a:spLocks noGrp="1"/>
          </p:cNvSpPr>
          <p:nvPr>
            <p:ph sz="half" idx="2"/>
          </p:nvPr>
        </p:nvSpPr>
        <p:spPr>
          <a:xfrm>
            <a:off x="1163783" y="2213841"/>
            <a:ext cx="4830618" cy="3752851"/>
          </a:xfrm>
        </p:spPr>
        <p:txBody>
          <a:bodyPr>
            <a:noAutofit/>
          </a:bodyPr>
          <a:lstStyle/>
          <a:p>
            <a:r>
              <a:rPr lang="en-US" sz="1400" b="1" dirty="0"/>
              <a:t>System Specification Engineer</a:t>
            </a:r>
            <a:r>
              <a:rPr lang="en-US" sz="1400" dirty="0"/>
              <a:t>: Gathering requirements and understanding the application to create a chip specification.</a:t>
            </a:r>
          </a:p>
          <a:p>
            <a:r>
              <a:rPr lang="en-US" sz="1400" b="1" dirty="0"/>
              <a:t>System Architect</a:t>
            </a:r>
            <a:r>
              <a:rPr lang="en-US" sz="1400" dirty="0"/>
              <a:t>: Defining the chip's architecture and its major functional blocks.</a:t>
            </a:r>
          </a:p>
          <a:p>
            <a:r>
              <a:rPr lang="en-US" sz="1400" b="1" dirty="0"/>
              <a:t>RTL Design Engineer</a:t>
            </a:r>
            <a:r>
              <a:rPr lang="en-US" sz="1400" dirty="0"/>
              <a:t>: Implementing the design using HDL, creating Register-Transfer Level (RTL) code.</a:t>
            </a:r>
          </a:p>
          <a:p>
            <a:r>
              <a:rPr lang="en-US" sz="1400" b="1" dirty="0"/>
              <a:t>Functional Verification Engineer</a:t>
            </a:r>
            <a:r>
              <a:rPr lang="en-US" sz="1400" dirty="0"/>
              <a:t>: Ensuring that the chip functions as expected using simulation and testbenches.</a:t>
            </a:r>
          </a:p>
          <a:p>
            <a:r>
              <a:rPr lang="en-US" sz="1400" b="1" dirty="0"/>
              <a:t>Synthesis/STA Engineer</a:t>
            </a:r>
            <a:r>
              <a:rPr lang="en-US" sz="1400" dirty="0"/>
              <a:t>: Transforming RTL code into gate-level descriptions for physical implementation.</a:t>
            </a:r>
          </a:p>
          <a:p>
            <a:r>
              <a:rPr lang="en-US" sz="1400" b="1" dirty="0"/>
              <a:t>Design for Testability Engineer</a:t>
            </a:r>
            <a:r>
              <a:rPr lang="en-US" sz="1400" dirty="0"/>
              <a:t>: Adding features to make it easier to test the chip once it's manufactured.</a:t>
            </a:r>
            <a:endParaRPr lang="de-DE" sz="1400" dirty="0"/>
          </a:p>
        </p:txBody>
      </p:sp>
      <p:sp>
        <p:nvSpPr>
          <p:cNvPr id="5" name="Text Placeholder 4">
            <a:extLst>
              <a:ext uri="{FF2B5EF4-FFF2-40B4-BE49-F238E27FC236}">
                <a16:creationId xmlns:a16="http://schemas.microsoft.com/office/drawing/2014/main" id="{8CD091B2-98B3-18C2-49D1-F9937A0F1853}"/>
              </a:ext>
            </a:extLst>
          </p:cNvPr>
          <p:cNvSpPr>
            <a:spLocks noGrp="1"/>
          </p:cNvSpPr>
          <p:nvPr>
            <p:ph type="body" sz="quarter" idx="3"/>
          </p:nvPr>
        </p:nvSpPr>
        <p:spPr>
          <a:xfrm>
            <a:off x="6982086" y="1637579"/>
            <a:ext cx="4622537" cy="576262"/>
          </a:xfrm>
        </p:spPr>
        <p:txBody>
          <a:bodyPr/>
          <a:lstStyle/>
          <a:p>
            <a:pPr algn="ctr"/>
            <a:r>
              <a:rPr lang="de-DE" b="1" dirty="0"/>
              <a:t>Backend</a:t>
            </a:r>
          </a:p>
        </p:txBody>
      </p:sp>
      <p:sp>
        <p:nvSpPr>
          <p:cNvPr id="6" name="Content Placeholder 5">
            <a:extLst>
              <a:ext uri="{FF2B5EF4-FFF2-40B4-BE49-F238E27FC236}">
                <a16:creationId xmlns:a16="http://schemas.microsoft.com/office/drawing/2014/main" id="{A10643B7-7A38-97C7-85A0-9DBF60277133}"/>
              </a:ext>
            </a:extLst>
          </p:cNvPr>
          <p:cNvSpPr>
            <a:spLocks noGrp="1"/>
          </p:cNvSpPr>
          <p:nvPr>
            <p:ph sz="quarter" idx="4"/>
          </p:nvPr>
        </p:nvSpPr>
        <p:spPr>
          <a:xfrm>
            <a:off x="5994401" y="2213841"/>
            <a:ext cx="6059054" cy="4131539"/>
          </a:xfrm>
        </p:spPr>
        <p:txBody>
          <a:bodyPr>
            <a:noAutofit/>
          </a:bodyPr>
          <a:lstStyle/>
          <a:p>
            <a:r>
              <a:rPr lang="en-US" sz="1400" b="1" dirty="0"/>
              <a:t>Physical Design</a:t>
            </a:r>
            <a:r>
              <a:rPr lang="en-US" sz="1400" dirty="0"/>
              <a:t>: Placing and routing transistors, gates, and interconnects to create the chip layout.</a:t>
            </a:r>
          </a:p>
          <a:p>
            <a:r>
              <a:rPr lang="en-US" sz="1400" b="1" dirty="0"/>
              <a:t>Process Engineer</a:t>
            </a:r>
            <a:r>
              <a:rPr lang="en-US" sz="1400" dirty="0"/>
              <a:t>:  As a Process Engineer, you will be responsible for sustaining and making the  improvement efforts to yield and equipment performance in your process area, to achieve high device yield, reliability, and cost efficiency. You have to establish processes, set up parameters, and carry out evaluation to improve process and equipment performances.</a:t>
            </a:r>
          </a:p>
          <a:p>
            <a:r>
              <a:rPr lang="en-US" sz="1400" b="1" dirty="0"/>
              <a:t>Product Engineer: </a:t>
            </a:r>
            <a:r>
              <a:rPr lang="en-US" sz="1400" dirty="0"/>
              <a:t>Responsible for new product startup and yield improvement, Support design verification and in-depth circuit of new products using CAD tools and Verilog simulations. Work with the wafer fab process/integration group to address </a:t>
            </a:r>
            <a:r>
              <a:rPr lang="en-US" sz="1400" dirty="0" err="1"/>
              <a:t>processrelated</a:t>
            </a:r>
            <a:r>
              <a:rPr lang="en-US" sz="1400" dirty="0"/>
              <a:t> defects affecting product yield. Identify design marginalities and recommend design fix for circuit-related problems</a:t>
            </a:r>
          </a:p>
          <a:p>
            <a:r>
              <a:rPr lang="en-US" sz="1400" b="1" dirty="0"/>
              <a:t>Process Integration Engineer: </a:t>
            </a:r>
            <a:r>
              <a:rPr lang="en-US" sz="1400" dirty="0"/>
              <a:t>Design, execute, and analyze experiments to improve fab process, yield, and </a:t>
            </a:r>
            <a:r>
              <a:rPr lang="en-US" sz="1400" dirty="0" err="1"/>
              <a:t>quality.Collect</a:t>
            </a:r>
            <a:r>
              <a:rPr lang="en-US" sz="1400" dirty="0"/>
              <a:t> and interpret complex data to optimize Fab processes and increase </a:t>
            </a:r>
            <a:r>
              <a:rPr lang="en-US" sz="1400" dirty="0" err="1"/>
              <a:t>yields.Collaborate</a:t>
            </a:r>
            <a:r>
              <a:rPr lang="en-US" sz="1400" dirty="0"/>
              <a:t> with other PI module owners and sister fabs to drive business process alignment. Partner with IE, PEE and Production to better forecast and balance yield, output and process issues.</a:t>
            </a:r>
          </a:p>
        </p:txBody>
      </p:sp>
    </p:spTree>
    <p:extLst>
      <p:ext uri="{BB962C8B-B14F-4D97-AF65-F5344CB8AC3E}">
        <p14:creationId xmlns:p14="http://schemas.microsoft.com/office/powerpoint/2010/main" val="890156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13BD4-DD9B-D234-DF49-CA873659ECB1}"/>
              </a:ext>
            </a:extLst>
          </p:cNvPr>
          <p:cNvSpPr>
            <a:spLocks noGrp="1"/>
          </p:cNvSpPr>
          <p:nvPr>
            <p:ph type="title"/>
          </p:nvPr>
        </p:nvSpPr>
        <p:spPr>
          <a:xfrm>
            <a:off x="1484310" y="362527"/>
            <a:ext cx="10018713" cy="1022927"/>
          </a:xfrm>
        </p:spPr>
        <p:txBody>
          <a:bodyPr/>
          <a:lstStyle/>
          <a:p>
            <a:r>
              <a:rPr lang="de-DE" b="1" dirty="0"/>
              <a:t>Frontend or Backend? What to choose?</a:t>
            </a:r>
          </a:p>
        </p:txBody>
      </p:sp>
      <p:sp>
        <p:nvSpPr>
          <p:cNvPr id="3" name="Content Placeholder 2">
            <a:extLst>
              <a:ext uri="{FF2B5EF4-FFF2-40B4-BE49-F238E27FC236}">
                <a16:creationId xmlns:a16="http://schemas.microsoft.com/office/drawing/2014/main" id="{377B17DC-61A4-7863-E410-C4886AF4F7FF}"/>
              </a:ext>
            </a:extLst>
          </p:cNvPr>
          <p:cNvSpPr>
            <a:spLocks noGrp="1"/>
          </p:cNvSpPr>
          <p:nvPr>
            <p:ph idx="1"/>
          </p:nvPr>
        </p:nvSpPr>
        <p:spPr>
          <a:xfrm>
            <a:off x="1484310" y="1514765"/>
            <a:ext cx="10018713" cy="4276436"/>
          </a:xfrm>
        </p:spPr>
        <p:txBody>
          <a:bodyPr>
            <a:normAutofit/>
          </a:bodyPr>
          <a:lstStyle/>
          <a:p>
            <a:r>
              <a:rPr lang="en-US" b="1" dirty="0"/>
              <a:t>Interest and Aptitude </a:t>
            </a:r>
          </a:p>
          <a:p>
            <a:r>
              <a:rPr lang="en-US" b="1" dirty="0"/>
              <a:t>Technical Skills</a:t>
            </a:r>
          </a:p>
          <a:p>
            <a:r>
              <a:rPr lang="en-US" b="1" dirty="0"/>
              <a:t>Problem-Solving Approach</a:t>
            </a:r>
          </a:p>
          <a:p>
            <a:r>
              <a:rPr lang="en-US" b="1" dirty="0"/>
              <a:t>Industry Demand</a:t>
            </a:r>
          </a:p>
          <a:p>
            <a:r>
              <a:rPr lang="en-US" b="1" dirty="0"/>
              <a:t>Career Growth and Long-Term Goals</a:t>
            </a:r>
          </a:p>
          <a:p>
            <a:r>
              <a:rPr lang="en-US" b="1" dirty="0"/>
              <a:t>Work Environment and Culture</a:t>
            </a:r>
          </a:p>
          <a:p>
            <a:r>
              <a:rPr lang="en-US" b="1" dirty="0"/>
              <a:t>Learning and Adaptability</a:t>
            </a:r>
            <a:endParaRPr lang="de-DE" b="1" dirty="0"/>
          </a:p>
        </p:txBody>
      </p:sp>
    </p:spTree>
    <p:extLst>
      <p:ext uri="{BB962C8B-B14F-4D97-AF65-F5344CB8AC3E}">
        <p14:creationId xmlns:p14="http://schemas.microsoft.com/office/powerpoint/2010/main" val="351701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7FF03-EE02-5C99-4C65-53675422F51A}"/>
              </a:ext>
            </a:extLst>
          </p:cNvPr>
          <p:cNvSpPr>
            <a:spLocks noGrp="1"/>
          </p:cNvSpPr>
          <p:nvPr>
            <p:ph type="title"/>
          </p:nvPr>
        </p:nvSpPr>
        <p:spPr>
          <a:xfrm>
            <a:off x="1484311" y="685800"/>
            <a:ext cx="10018713" cy="1106055"/>
          </a:xfrm>
        </p:spPr>
        <p:txBody>
          <a:bodyPr/>
          <a:lstStyle/>
          <a:p>
            <a:r>
              <a:rPr lang="de-DE" b="1" dirty="0"/>
              <a:t>Semiconductor Life Cycle </a:t>
            </a:r>
          </a:p>
        </p:txBody>
      </p:sp>
      <p:pic>
        <p:nvPicPr>
          <p:cNvPr id="7" name="Picture 6">
            <a:extLst>
              <a:ext uri="{FF2B5EF4-FFF2-40B4-BE49-F238E27FC236}">
                <a16:creationId xmlns:a16="http://schemas.microsoft.com/office/drawing/2014/main" id="{2CFE672E-A832-B98F-A64C-5D54EACF129E}"/>
              </a:ext>
            </a:extLst>
          </p:cNvPr>
          <p:cNvPicPr>
            <a:picLocks noChangeAspect="1"/>
          </p:cNvPicPr>
          <p:nvPr/>
        </p:nvPicPr>
        <p:blipFill>
          <a:blip r:embed="rId2"/>
          <a:stretch>
            <a:fillRect/>
          </a:stretch>
        </p:blipFill>
        <p:spPr>
          <a:xfrm>
            <a:off x="2293090" y="1992093"/>
            <a:ext cx="7839199" cy="3958965"/>
          </a:xfrm>
          <a:prstGeom prst="rect">
            <a:avLst/>
          </a:prstGeom>
        </p:spPr>
      </p:pic>
    </p:spTree>
    <p:extLst>
      <p:ext uri="{BB962C8B-B14F-4D97-AF65-F5344CB8AC3E}">
        <p14:creationId xmlns:p14="http://schemas.microsoft.com/office/powerpoint/2010/main" val="3879436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85E51-36F0-51B3-79B2-E095BC7C5840}"/>
              </a:ext>
            </a:extLst>
          </p:cNvPr>
          <p:cNvSpPr>
            <a:spLocks noGrp="1"/>
          </p:cNvSpPr>
          <p:nvPr>
            <p:ph type="title"/>
          </p:nvPr>
        </p:nvSpPr>
        <p:spPr>
          <a:xfrm>
            <a:off x="1484310" y="353291"/>
            <a:ext cx="10018713" cy="875145"/>
          </a:xfrm>
        </p:spPr>
        <p:txBody>
          <a:bodyPr/>
          <a:lstStyle/>
          <a:p>
            <a:r>
              <a:rPr lang="de-DE" b="1" dirty="0"/>
              <a:t>Measurable Skills Required</a:t>
            </a:r>
          </a:p>
        </p:txBody>
      </p:sp>
      <p:pic>
        <p:nvPicPr>
          <p:cNvPr id="5" name="Content Placeholder 4">
            <a:extLst>
              <a:ext uri="{FF2B5EF4-FFF2-40B4-BE49-F238E27FC236}">
                <a16:creationId xmlns:a16="http://schemas.microsoft.com/office/drawing/2014/main" id="{1622F1B7-7FB5-E50B-6E5D-0903FCBF75D0}"/>
              </a:ext>
            </a:extLst>
          </p:cNvPr>
          <p:cNvPicPr>
            <a:picLocks noGrp="1" noChangeAspect="1"/>
          </p:cNvPicPr>
          <p:nvPr>
            <p:ph idx="1"/>
          </p:nvPr>
        </p:nvPicPr>
        <p:blipFill>
          <a:blip r:embed="rId2"/>
          <a:stretch>
            <a:fillRect/>
          </a:stretch>
        </p:blipFill>
        <p:spPr>
          <a:xfrm>
            <a:off x="2225963" y="1250074"/>
            <a:ext cx="7978167" cy="4448762"/>
          </a:xfrm>
        </p:spPr>
      </p:pic>
    </p:spTree>
    <p:extLst>
      <p:ext uri="{BB962C8B-B14F-4D97-AF65-F5344CB8AC3E}">
        <p14:creationId xmlns:p14="http://schemas.microsoft.com/office/powerpoint/2010/main" val="448704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Parallax</Template>
  <TotalTime>0</TotalTime>
  <Words>1729</Words>
  <Application>Microsoft Office PowerPoint</Application>
  <PresentationFormat>Widescreen</PresentationFormat>
  <Paragraphs>102</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-apple-system</vt:lpstr>
      <vt:lpstr>Aptos</vt:lpstr>
      <vt:lpstr>Arial</vt:lpstr>
      <vt:lpstr>Corbel</vt:lpstr>
      <vt:lpstr>Parallax</vt:lpstr>
      <vt:lpstr>Education and Career in Semiconductors</vt:lpstr>
      <vt:lpstr>About Me</vt:lpstr>
      <vt:lpstr>Overview</vt:lpstr>
      <vt:lpstr>What Comprises of Semiconductor Industry and why should you work here?</vt:lpstr>
      <vt:lpstr>Frontend Vs Backend</vt:lpstr>
      <vt:lpstr>Frontend Vs Backend Job Roles</vt:lpstr>
      <vt:lpstr>Frontend or Backend? What to choose?</vt:lpstr>
      <vt:lpstr>Semiconductor Life Cycle </vt:lpstr>
      <vt:lpstr>Measurable Skills Required</vt:lpstr>
      <vt:lpstr>PowerPoint Presentation</vt:lpstr>
      <vt:lpstr>Education for Semiconductor job roles</vt:lpstr>
      <vt:lpstr>PowerPoint Presentation</vt:lpstr>
      <vt:lpstr>Global Skills shortage in Semiconductor Industry</vt:lpstr>
      <vt:lpstr>Exploring Semiconductor Industry Abroad: Things to keep in mind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and Career in Semiconductors</dc:title>
  <dc:creator>Khokha Simran (SMD A EMEA RM VAC)</dc:creator>
  <cp:lastModifiedBy>Khokha Simran (SMD A EMEA RM VAC)</cp:lastModifiedBy>
  <cp:revision>6</cp:revision>
  <dcterms:created xsi:type="dcterms:W3CDTF">2024-07-27T18:37:18Z</dcterms:created>
  <dcterms:modified xsi:type="dcterms:W3CDTF">2024-07-28T10:36:41Z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mpower.integration.Classification.DocumentId">
    <vt:lpwstr/>
  </property>
  <property fmtid="{D5CDD505-2E9C-101B-9397-08002B2CF9AE}" pid="3" name="empower.integration.Classification.DocumentVersion">
    <vt:lpwstr/>
  </property>
  <property fmtid="{D5CDD505-2E9C-101B-9397-08002B2CF9AE}" pid="4" name="empower.integration.Classification.DocumentOwner">
    <vt:lpwstr/>
  </property>
  <property fmtid="{D5CDD505-2E9C-101B-9397-08002B2CF9AE}" pid="5" name="empower.integration.Classification.ShowFooter">
    <vt:bool>true</vt:bool>
  </property>
  <property fmtid="{D5CDD505-2E9C-101B-9397-08002B2CF9AE}" pid="6" name="empower.integration.Classification.RestrictionLevel">
    <vt:i4>-1</vt:i4>
  </property>
  <property fmtid="{D5CDD505-2E9C-101B-9397-08002B2CF9AE}" pid="7" name="empower.integration.Classification.FooterDate">
    <vt:filetime>2024-07-27T18:37:18Z</vt:filetime>
  </property>
  <property fmtid="{D5CDD505-2E9C-101B-9397-08002B2CF9AE}" pid="8" name="empower.integration.Classification.DateFormat">
    <vt:lpwstr/>
  </property>
  <property fmtid="{D5CDD505-2E9C-101B-9397-08002B2CF9AE}" pid="9" name="empower.integration.Classification.IsDraft">
    <vt:bool>false</vt:bool>
  </property>
  <property fmtid="{D5CDD505-2E9C-101B-9397-08002B2CF9AE}" pid="10" name="empower.integration.Classification.IsProprietary">
    <vt:bool>false</vt:bool>
  </property>
  <property fmtid="{D5CDD505-2E9C-101B-9397-08002B2CF9AE}" pid="11" name="empower.integration.Classification.HasAdditionalMarking">
    <vt:bool>false</vt:bool>
  </property>
  <property fmtid="{D5CDD505-2E9C-101B-9397-08002B2CF9AE}" pid="12" name="empower.integration.Classification.AdditionalMarking">
    <vt:lpwstr/>
  </property>
  <property fmtid="{D5CDD505-2E9C-101B-9397-08002B2CF9AE}" pid="13" name="empower.integration.Classification.IsEmpowerClassified">
    <vt:bool>false</vt:bool>
  </property>
  <property fmtid="{D5CDD505-2E9C-101B-9397-08002B2CF9AE}" pid="14" name="MSIP_Label_a15a25aa-e944-415d-b7a7-40f6b9180b6b_Enabled">
    <vt:lpwstr>true</vt:lpwstr>
  </property>
  <property fmtid="{D5CDD505-2E9C-101B-9397-08002B2CF9AE}" pid="15" name="MSIP_Label_a15a25aa-e944-415d-b7a7-40f6b9180b6b_SetDate">
    <vt:lpwstr>2024-07-27T19:32:20Z</vt:lpwstr>
  </property>
  <property fmtid="{D5CDD505-2E9C-101B-9397-08002B2CF9AE}" pid="16" name="MSIP_Label_a15a25aa-e944-415d-b7a7-40f6b9180b6b_Method">
    <vt:lpwstr>Standard</vt:lpwstr>
  </property>
  <property fmtid="{D5CDD505-2E9C-101B-9397-08002B2CF9AE}" pid="17" name="MSIP_Label_a15a25aa-e944-415d-b7a7-40f6b9180b6b_Name">
    <vt:lpwstr>a15a25aa-e944-415d-b7a7-40f6b9180b6b</vt:lpwstr>
  </property>
  <property fmtid="{D5CDD505-2E9C-101B-9397-08002B2CF9AE}" pid="18" name="MSIP_Label_a15a25aa-e944-415d-b7a7-40f6b9180b6b_SiteId">
    <vt:lpwstr>eeb8d0e8-3544-41d3-aac6-934c309faf5a</vt:lpwstr>
  </property>
  <property fmtid="{D5CDD505-2E9C-101B-9397-08002B2CF9AE}" pid="19" name="MSIP_Label_a15a25aa-e944-415d-b7a7-40f6b9180b6b_ActionId">
    <vt:lpwstr>1f4711d4-7ed4-4b41-a5d4-3b4249a78293</vt:lpwstr>
  </property>
  <property fmtid="{D5CDD505-2E9C-101B-9397-08002B2CF9AE}" pid="20" name="MSIP_Label_a15a25aa-e944-415d-b7a7-40f6b9180b6b_ContentBits">
    <vt:lpwstr>0</vt:lpwstr>
  </property>
</Properties>
</file>